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50"/>
  </p:notesMasterIdLst>
  <p:sldIdLst>
    <p:sldId id="256" r:id="rId2"/>
    <p:sldId id="301" r:id="rId3"/>
    <p:sldId id="302" r:id="rId4"/>
    <p:sldId id="303" r:id="rId5"/>
    <p:sldId id="304" r:id="rId6"/>
    <p:sldId id="305" r:id="rId7"/>
    <p:sldId id="306" r:id="rId8"/>
    <p:sldId id="307" r:id="rId9"/>
    <p:sldId id="308" r:id="rId10"/>
    <p:sldId id="309" r:id="rId11"/>
    <p:sldId id="310" r:id="rId12"/>
    <p:sldId id="311" r:id="rId13"/>
    <p:sldId id="312" r:id="rId14"/>
    <p:sldId id="319" r:id="rId15"/>
    <p:sldId id="320" r:id="rId16"/>
    <p:sldId id="321" r:id="rId17"/>
    <p:sldId id="314" r:id="rId18"/>
    <p:sldId id="315" r:id="rId19"/>
    <p:sldId id="260" r:id="rId20"/>
    <p:sldId id="259" r:id="rId21"/>
    <p:sldId id="269" r:id="rId22"/>
    <p:sldId id="281" r:id="rId23"/>
    <p:sldId id="261" r:id="rId24"/>
    <p:sldId id="262" r:id="rId25"/>
    <p:sldId id="282" r:id="rId26"/>
    <p:sldId id="268" r:id="rId27"/>
    <p:sldId id="263" r:id="rId28"/>
    <p:sldId id="283" r:id="rId29"/>
    <p:sldId id="264" r:id="rId30"/>
    <p:sldId id="265" r:id="rId31"/>
    <p:sldId id="266" r:id="rId32"/>
    <p:sldId id="280" r:id="rId33"/>
    <p:sldId id="267" r:id="rId34"/>
    <p:sldId id="277" r:id="rId35"/>
    <p:sldId id="272" r:id="rId36"/>
    <p:sldId id="284" r:id="rId37"/>
    <p:sldId id="291" r:id="rId38"/>
    <p:sldId id="274" r:id="rId39"/>
    <p:sldId id="290" r:id="rId40"/>
    <p:sldId id="285" r:id="rId41"/>
    <p:sldId id="288" r:id="rId42"/>
    <p:sldId id="289" r:id="rId43"/>
    <p:sldId id="273" r:id="rId44"/>
    <p:sldId id="278" r:id="rId45"/>
    <p:sldId id="286" r:id="rId46"/>
    <p:sldId id="275" r:id="rId47"/>
    <p:sldId id="276" r:id="rId48"/>
    <p:sldId id="279"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E67BDA-3F7A-4BF1-AAAE-C0FC75A0EA85}" type="datetimeFigureOut">
              <a:rPr lang="en-US" smtClean="0"/>
              <a:t>2/1/2020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F6A18A-1A07-4B80-A8E7-B4BAFE1A22AB}" type="slidenum">
              <a:rPr lang="en-US" smtClean="0"/>
              <a:t>‹#›</a:t>
            </a:fld>
            <a:endParaRPr lang="en-US"/>
          </a:p>
        </p:txBody>
      </p:sp>
    </p:spTree>
    <p:extLst>
      <p:ext uri="{BB962C8B-B14F-4D97-AF65-F5344CB8AC3E}">
        <p14:creationId xmlns:p14="http://schemas.microsoft.com/office/powerpoint/2010/main" val="129517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29057" indent="-280406">
              <a:defRPr>
                <a:solidFill>
                  <a:schemeClr val="tx1"/>
                </a:solidFill>
                <a:latin typeface="Arial" charset="0"/>
                <a:cs typeface="Arial" charset="0"/>
              </a:defRPr>
            </a:lvl2pPr>
            <a:lvl3pPr marL="1121626" indent="-224325">
              <a:defRPr>
                <a:solidFill>
                  <a:schemeClr val="tx1"/>
                </a:solidFill>
                <a:latin typeface="Arial" charset="0"/>
                <a:cs typeface="Arial" charset="0"/>
              </a:defRPr>
            </a:lvl3pPr>
            <a:lvl4pPr marL="1570276" indent="-224325">
              <a:defRPr>
                <a:solidFill>
                  <a:schemeClr val="tx1"/>
                </a:solidFill>
                <a:latin typeface="Arial" charset="0"/>
                <a:cs typeface="Arial" charset="0"/>
              </a:defRPr>
            </a:lvl4pPr>
            <a:lvl5pPr marL="2018927" indent="-224325">
              <a:defRPr>
                <a:solidFill>
                  <a:schemeClr val="tx1"/>
                </a:solidFill>
                <a:latin typeface="Arial" charset="0"/>
                <a:cs typeface="Arial" charset="0"/>
              </a:defRPr>
            </a:lvl5pPr>
            <a:lvl6pPr marL="2467577" indent="-224325" eaLnBrk="0" fontAlgn="base" hangingPunct="0">
              <a:spcBef>
                <a:spcPct val="0"/>
              </a:spcBef>
              <a:spcAft>
                <a:spcPct val="0"/>
              </a:spcAft>
              <a:defRPr>
                <a:solidFill>
                  <a:schemeClr val="tx1"/>
                </a:solidFill>
                <a:latin typeface="Arial" charset="0"/>
                <a:cs typeface="Arial" charset="0"/>
              </a:defRPr>
            </a:lvl6pPr>
            <a:lvl7pPr marL="2916227" indent="-224325" eaLnBrk="0" fontAlgn="base" hangingPunct="0">
              <a:spcBef>
                <a:spcPct val="0"/>
              </a:spcBef>
              <a:spcAft>
                <a:spcPct val="0"/>
              </a:spcAft>
              <a:defRPr>
                <a:solidFill>
                  <a:schemeClr val="tx1"/>
                </a:solidFill>
                <a:latin typeface="Arial" charset="0"/>
                <a:cs typeface="Arial" charset="0"/>
              </a:defRPr>
            </a:lvl7pPr>
            <a:lvl8pPr marL="3364878" indent="-224325" eaLnBrk="0" fontAlgn="base" hangingPunct="0">
              <a:spcBef>
                <a:spcPct val="0"/>
              </a:spcBef>
              <a:spcAft>
                <a:spcPct val="0"/>
              </a:spcAft>
              <a:defRPr>
                <a:solidFill>
                  <a:schemeClr val="tx1"/>
                </a:solidFill>
                <a:latin typeface="Arial" charset="0"/>
                <a:cs typeface="Arial" charset="0"/>
              </a:defRPr>
            </a:lvl8pPr>
            <a:lvl9pPr marL="3813528" indent="-224325" eaLnBrk="0" fontAlgn="base" hangingPunct="0">
              <a:spcBef>
                <a:spcPct val="0"/>
              </a:spcBef>
              <a:spcAft>
                <a:spcPct val="0"/>
              </a:spcAft>
              <a:defRPr>
                <a:solidFill>
                  <a:schemeClr val="tx1"/>
                </a:solidFill>
                <a:latin typeface="Arial" charset="0"/>
                <a:cs typeface="Arial" charset="0"/>
              </a:defRPr>
            </a:lvl9pPr>
          </a:lstStyle>
          <a:p>
            <a:fld id="{8EEA7D4D-6E11-492B-A7C3-D8EAEBC3FD70}" type="slidenum">
              <a:rPr lang="en-US" altLang="en-US"/>
              <a:pPr/>
              <a:t>16</a:t>
            </a:fld>
            <a:endParaRPr lang="en-US" altLang="en-US"/>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29057" indent="-280406">
              <a:defRPr>
                <a:solidFill>
                  <a:schemeClr val="tx1"/>
                </a:solidFill>
                <a:latin typeface="Arial" charset="0"/>
                <a:cs typeface="Arial" charset="0"/>
              </a:defRPr>
            </a:lvl2pPr>
            <a:lvl3pPr marL="1121626" indent="-224325">
              <a:defRPr>
                <a:solidFill>
                  <a:schemeClr val="tx1"/>
                </a:solidFill>
                <a:latin typeface="Arial" charset="0"/>
                <a:cs typeface="Arial" charset="0"/>
              </a:defRPr>
            </a:lvl3pPr>
            <a:lvl4pPr marL="1570276" indent="-224325">
              <a:defRPr>
                <a:solidFill>
                  <a:schemeClr val="tx1"/>
                </a:solidFill>
                <a:latin typeface="Arial" charset="0"/>
                <a:cs typeface="Arial" charset="0"/>
              </a:defRPr>
            </a:lvl4pPr>
            <a:lvl5pPr marL="2018927" indent="-224325">
              <a:defRPr>
                <a:solidFill>
                  <a:schemeClr val="tx1"/>
                </a:solidFill>
                <a:latin typeface="Arial" charset="0"/>
                <a:cs typeface="Arial" charset="0"/>
              </a:defRPr>
            </a:lvl5pPr>
            <a:lvl6pPr marL="2467577" indent="-224325" eaLnBrk="0" fontAlgn="base" hangingPunct="0">
              <a:spcBef>
                <a:spcPct val="0"/>
              </a:spcBef>
              <a:spcAft>
                <a:spcPct val="0"/>
              </a:spcAft>
              <a:defRPr>
                <a:solidFill>
                  <a:schemeClr val="tx1"/>
                </a:solidFill>
                <a:latin typeface="Arial" charset="0"/>
                <a:cs typeface="Arial" charset="0"/>
              </a:defRPr>
            </a:lvl6pPr>
            <a:lvl7pPr marL="2916227" indent="-224325" eaLnBrk="0" fontAlgn="base" hangingPunct="0">
              <a:spcBef>
                <a:spcPct val="0"/>
              </a:spcBef>
              <a:spcAft>
                <a:spcPct val="0"/>
              </a:spcAft>
              <a:defRPr>
                <a:solidFill>
                  <a:schemeClr val="tx1"/>
                </a:solidFill>
                <a:latin typeface="Arial" charset="0"/>
                <a:cs typeface="Arial" charset="0"/>
              </a:defRPr>
            </a:lvl7pPr>
            <a:lvl8pPr marL="3364878" indent="-224325" eaLnBrk="0" fontAlgn="base" hangingPunct="0">
              <a:spcBef>
                <a:spcPct val="0"/>
              </a:spcBef>
              <a:spcAft>
                <a:spcPct val="0"/>
              </a:spcAft>
              <a:defRPr>
                <a:solidFill>
                  <a:schemeClr val="tx1"/>
                </a:solidFill>
                <a:latin typeface="Arial" charset="0"/>
                <a:cs typeface="Arial" charset="0"/>
              </a:defRPr>
            </a:lvl8pPr>
            <a:lvl9pPr marL="3813528" indent="-224325" eaLnBrk="0" fontAlgn="base" hangingPunct="0">
              <a:spcBef>
                <a:spcPct val="0"/>
              </a:spcBef>
              <a:spcAft>
                <a:spcPct val="0"/>
              </a:spcAft>
              <a:defRPr>
                <a:solidFill>
                  <a:schemeClr val="tx1"/>
                </a:solidFill>
                <a:latin typeface="Arial" charset="0"/>
                <a:cs typeface="Arial" charset="0"/>
              </a:defRPr>
            </a:lvl9pPr>
          </a:lstStyle>
          <a:p>
            <a:fld id="{E9070F66-7E6B-481B-8F69-D5037E7A0753}" type="slidenum">
              <a:rPr lang="en-US" altLang="en-US"/>
              <a:pPr/>
              <a:t>42</a:t>
            </a:fld>
            <a:endParaRPr lang="en-US" altLang="en-US"/>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p>
            <a:fld id="{8D4EF40C-375C-48F7-AF30-A86356303199}" type="datetimeFigureOut">
              <a:rPr lang="en-US" smtClean="0"/>
              <a:pPr/>
              <a:t>2/1/2020</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622E6CAA-339A-446F-A952-E79505939BD2}"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D4EF40C-375C-48F7-AF30-A86356303199}" type="datetimeFigureOut">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E6CAA-339A-446F-A952-E79505939BD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D4EF40C-375C-48F7-AF30-A86356303199}" type="datetimeFigureOut">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E6CAA-339A-446F-A952-E79505939BD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9D570517-8CB5-4915-92CD-D6DAB1785482}" type="slidenum">
              <a:rPr lang="en-US" altLang="en-US"/>
              <a:pPr/>
              <a:t>‹#›</a:t>
            </a:fld>
            <a:endParaRPr lang="en-US" altLang="en-US"/>
          </a:p>
        </p:txBody>
      </p:sp>
    </p:spTree>
    <p:extLst>
      <p:ext uri="{BB962C8B-B14F-4D97-AF65-F5344CB8AC3E}">
        <p14:creationId xmlns:p14="http://schemas.microsoft.com/office/powerpoint/2010/main" val="341175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D4EF40C-375C-48F7-AF30-A86356303199}" type="datetimeFigureOut">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E6CAA-339A-446F-A952-E79505939BD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D4EF40C-375C-48F7-AF30-A86356303199}" type="datetimeFigureOut">
              <a:rPr lang="en-US" smtClean="0"/>
              <a:pPr/>
              <a:t>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2E6CAA-339A-446F-A952-E79505939BD2}"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D4EF40C-375C-48F7-AF30-A86356303199}" type="datetimeFigureOut">
              <a:rPr lang="en-US" smtClean="0"/>
              <a:pPr/>
              <a:t>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2E6CAA-339A-446F-A952-E79505939BD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D4EF40C-375C-48F7-AF30-A86356303199}" type="datetimeFigureOut">
              <a:rPr lang="en-US" smtClean="0"/>
              <a:pPr/>
              <a:t>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2E6CAA-339A-446F-A952-E79505939BD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D4EF40C-375C-48F7-AF30-A86356303199}" type="datetimeFigureOut">
              <a:rPr lang="en-US" smtClean="0"/>
              <a:pPr/>
              <a:t>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2E6CAA-339A-446F-A952-E79505939BD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8D4EF40C-375C-48F7-AF30-A86356303199}" type="datetimeFigureOut">
              <a:rPr lang="en-US" smtClean="0"/>
              <a:pPr/>
              <a:t>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2E6CAA-339A-446F-A952-E79505939BD2}"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D4EF40C-375C-48F7-AF30-A86356303199}" type="datetimeFigureOut">
              <a:rPr lang="en-US" smtClean="0"/>
              <a:pPr/>
              <a:t>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2E6CAA-339A-446F-A952-E79505939BD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D4EF40C-375C-48F7-AF30-A86356303199}" type="datetimeFigureOut">
              <a:rPr lang="en-US" smtClean="0"/>
              <a:pPr/>
              <a:t>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2E6CAA-339A-446F-A952-E79505939BD2}"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8D4EF40C-375C-48F7-AF30-A86356303199}" type="datetimeFigureOut">
              <a:rPr lang="en-US" smtClean="0"/>
              <a:pPr/>
              <a:t>2/1/2020</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22E6CAA-339A-446F-A952-E79505939BD2}"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agiabtd@yahoo.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43200"/>
            <a:ext cx="7772400" cy="3505200"/>
          </a:xfrm>
        </p:spPr>
        <p:txBody>
          <a:bodyPr>
            <a:normAutofit fontScale="90000"/>
          </a:bodyPr>
          <a:lstStyle/>
          <a:p>
            <a:pPr algn="ctr"/>
            <a:r>
              <a:rPr lang="en-US" dirty="0" smtClean="0"/>
              <a:t/>
            </a:r>
            <a:br>
              <a:rPr lang="en-US" dirty="0" smtClean="0"/>
            </a:br>
            <a:r>
              <a:rPr lang="en-US" dirty="0" err="1" smtClean="0"/>
              <a:t>Genene</a:t>
            </a:r>
            <a:r>
              <a:rPr lang="en-US" dirty="0" smtClean="0"/>
              <a:t> </a:t>
            </a:r>
            <a:r>
              <a:rPr lang="en-US" dirty="0" err="1" smtClean="0"/>
              <a:t>Abebe</a:t>
            </a:r>
            <a:r>
              <a:rPr lang="en-US" dirty="0" smtClean="0"/>
              <a:t> (PhD)</a:t>
            </a:r>
            <a:br>
              <a:rPr lang="en-US" dirty="0" smtClean="0"/>
            </a:br>
            <a:r>
              <a:rPr lang="en-US" dirty="0"/>
              <a:t>Research and Community Service</a:t>
            </a:r>
            <a:br>
              <a:rPr lang="en-US" dirty="0"/>
            </a:br>
            <a:r>
              <a:rPr lang="en-US" dirty="0" smtClean="0"/>
              <a:t>Director </a:t>
            </a:r>
            <a:br>
              <a:rPr lang="en-US" dirty="0" smtClean="0"/>
            </a:br>
            <a:r>
              <a:rPr lang="en-US" dirty="0" smtClean="0"/>
              <a:t>E-mail: </a:t>
            </a:r>
            <a:r>
              <a:rPr lang="en-US" dirty="0" smtClean="0">
                <a:hlinkClick r:id="rId2"/>
              </a:rPr>
              <a:t>gagiabtd@yahoo.com</a:t>
            </a:r>
            <a:r>
              <a:rPr lang="en-US" dirty="0" smtClean="0"/>
              <a:t/>
            </a:r>
            <a:br>
              <a:rPr lang="en-US" dirty="0" smtClean="0"/>
            </a:br>
            <a:r>
              <a:rPr lang="en-US" dirty="0" smtClean="0"/>
              <a:t>Phone: +251 911 46 15 26</a:t>
            </a:r>
            <a:endParaRPr lang="en-US" dirty="0"/>
          </a:p>
        </p:txBody>
      </p:sp>
      <p:sp>
        <p:nvSpPr>
          <p:cNvPr id="4" name="Rectangle 3"/>
          <p:cNvSpPr/>
          <p:nvPr/>
        </p:nvSpPr>
        <p:spPr>
          <a:xfrm>
            <a:off x="1676400" y="1066800"/>
            <a:ext cx="5519738" cy="1292662"/>
          </a:xfrm>
          <a:prstGeom prst="rect">
            <a:avLst/>
          </a:prstGeom>
        </p:spPr>
        <p:txBody>
          <a:bodyPr wrap="square">
            <a:spAutoFit/>
          </a:bodyPr>
          <a:lstStyle/>
          <a:p>
            <a:pPr algn="ctr"/>
            <a:r>
              <a:rPr lang="en-US" sz="6000" dirty="0" smtClean="0">
                <a:solidFill>
                  <a:prstClr val="black"/>
                </a:solidFill>
                <a:ea typeface="+mj-ea"/>
                <a:cs typeface="+mj-cs"/>
              </a:rPr>
              <a:t> Action </a:t>
            </a:r>
            <a:r>
              <a:rPr lang="en-US" sz="6000" dirty="0">
                <a:solidFill>
                  <a:prstClr val="black"/>
                </a:solidFill>
                <a:ea typeface="+mj-ea"/>
                <a:cs typeface="+mj-cs"/>
              </a:rPr>
              <a:t>research</a:t>
            </a:r>
            <a:br>
              <a:rPr lang="en-US" sz="6000" dirty="0">
                <a:solidFill>
                  <a:prstClr val="black"/>
                </a:solidFill>
                <a:ea typeface="+mj-ea"/>
                <a:cs typeface="+mj-cs"/>
              </a:rPr>
            </a:br>
            <a:endParaRPr lang="en-US" dirty="0"/>
          </a:p>
        </p:txBody>
      </p:sp>
    </p:spTree>
    <p:extLst>
      <p:ext uri="{BB962C8B-B14F-4D97-AF65-F5344CB8AC3E}">
        <p14:creationId xmlns:p14="http://schemas.microsoft.com/office/powerpoint/2010/main" val="9001824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GB" dirty="0" smtClean="0"/>
          </a:p>
          <a:p>
            <a:pPr marL="0" indent="0" algn="ctr">
              <a:buNone/>
            </a:pPr>
            <a:endParaRPr lang="en-GB" dirty="0"/>
          </a:p>
          <a:p>
            <a:pPr marL="0" indent="0" algn="ctr">
              <a:buNone/>
            </a:pPr>
            <a:endParaRPr lang="en-GB" dirty="0" smtClean="0"/>
          </a:p>
          <a:p>
            <a:pPr marL="0" indent="0" algn="ctr">
              <a:buNone/>
            </a:pPr>
            <a:r>
              <a:rPr lang="en-GB" sz="4500" b="1" dirty="0">
                <a:solidFill>
                  <a:schemeClr val="accent3"/>
                </a:solidFill>
              </a:rPr>
              <a:t>Action Research</a:t>
            </a:r>
          </a:p>
        </p:txBody>
      </p:sp>
    </p:spTree>
    <p:extLst>
      <p:ext uri="{BB962C8B-B14F-4D97-AF65-F5344CB8AC3E}">
        <p14:creationId xmlns:p14="http://schemas.microsoft.com/office/powerpoint/2010/main" val="17110321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945" y="152400"/>
            <a:ext cx="7886700" cy="463136"/>
          </a:xfrm>
        </p:spPr>
        <p:txBody>
          <a:bodyPr>
            <a:normAutofit fontScale="90000"/>
          </a:bodyPr>
          <a:lstStyle/>
          <a:p>
            <a:pPr algn="ctr"/>
            <a:r>
              <a:rPr lang="en-US" b="1" dirty="0">
                <a:solidFill>
                  <a:schemeClr val="accent3"/>
                </a:solidFill>
              </a:rPr>
              <a:t>Definition of action research</a:t>
            </a:r>
            <a:endParaRPr lang="en-GB" b="1" dirty="0">
              <a:solidFill>
                <a:schemeClr val="accent3"/>
              </a:solidFill>
            </a:endParaRPr>
          </a:p>
        </p:txBody>
      </p:sp>
      <p:sp>
        <p:nvSpPr>
          <p:cNvPr id="3" name="Content Placeholder 2"/>
          <p:cNvSpPr>
            <a:spLocks noGrp="1"/>
          </p:cNvSpPr>
          <p:nvPr>
            <p:ph idx="1"/>
          </p:nvPr>
        </p:nvSpPr>
        <p:spPr>
          <a:xfrm>
            <a:off x="174010" y="767936"/>
            <a:ext cx="8792570" cy="5937664"/>
          </a:xfrm>
        </p:spPr>
        <p:txBody>
          <a:bodyPr>
            <a:normAutofit/>
          </a:bodyPr>
          <a:lstStyle/>
          <a:p>
            <a:pPr algn="just"/>
            <a:r>
              <a:rPr lang="en-US" sz="2800" dirty="0"/>
              <a:t>“Action Research is a disciplined process of inquiry conducted by and for those responsible for taking  action . . . to assist them in improving and/or refining their actions.” </a:t>
            </a:r>
            <a:endParaRPr lang="en-US" sz="2800" dirty="0" smtClean="0"/>
          </a:p>
          <a:p>
            <a:pPr algn="just"/>
            <a:r>
              <a:rPr lang="en-US" sz="2800" dirty="0" smtClean="0"/>
              <a:t>It </a:t>
            </a:r>
            <a:r>
              <a:rPr lang="en-US" sz="2800" dirty="0"/>
              <a:t>is “The process by which practitioners attempt to study their problems scientifically in order to guide, correct, and evaluate their decisions and actions.”</a:t>
            </a:r>
            <a:r>
              <a:rPr lang="en-US" sz="2800" i="1" dirty="0"/>
              <a:t> (Stephen Covey)</a:t>
            </a:r>
            <a:endParaRPr lang="en-GB" sz="2800" dirty="0"/>
          </a:p>
          <a:p>
            <a:pPr algn="just"/>
            <a:r>
              <a:rPr lang="en-US" sz="2800" dirty="0"/>
              <a:t>Action research is a systematic study that combines action and reflection with the intention of improving practice (</a:t>
            </a:r>
            <a:r>
              <a:rPr lang="en-US" sz="2800" dirty="0" err="1"/>
              <a:t>Ebbutt</a:t>
            </a:r>
            <a:r>
              <a:rPr lang="en-US" sz="2800" dirty="0"/>
              <a:t>, 1985)</a:t>
            </a:r>
            <a:endParaRPr lang="en-GB" sz="2800" dirty="0"/>
          </a:p>
          <a:p>
            <a:pPr marL="0" indent="0">
              <a:buNone/>
            </a:pPr>
            <a:endParaRPr lang="en-GB" dirty="0"/>
          </a:p>
        </p:txBody>
      </p:sp>
    </p:spTree>
    <p:extLst>
      <p:ext uri="{BB962C8B-B14F-4D97-AF65-F5344CB8AC3E}">
        <p14:creationId xmlns:p14="http://schemas.microsoft.com/office/powerpoint/2010/main" val="177947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005" y="228600"/>
            <a:ext cx="7886700" cy="340306"/>
          </a:xfrm>
        </p:spPr>
        <p:txBody>
          <a:bodyPr>
            <a:noAutofit/>
          </a:bodyPr>
          <a:lstStyle/>
          <a:p>
            <a:pPr algn="ctr"/>
            <a:r>
              <a:rPr lang="en-US" sz="3600" b="1" dirty="0" smtClean="0">
                <a:solidFill>
                  <a:schemeClr val="accent3"/>
                </a:solidFill>
              </a:rPr>
              <a:t>Definition of action </a:t>
            </a:r>
            <a:r>
              <a:rPr lang="en-US" sz="3600" b="1" dirty="0" smtClean="0">
                <a:solidFill>
                  <a:schemeClr val="accent3"/>
                </a:solidFill>
              </a:rPr>
              <a:t>research---</a:t>
            </a:r>
            <a:endParaRPr lang="en-GB" sz="3600" dirty="0">
              <a:solidFill>
                <a:schemeClr val="accent3"/>
              </a:solidFill>
            </a:endParaRPr>
          </a:p>
        </p:txBody>
      </p:sp>
      <p:sp>
        <p:nvSpPr>
          <p:cNvPr id="3" name="Content Placeholder 2"/>
          <p:cNvSpPr>
            <a:spLocks noGrp="1"/>
          </p:cNvSpPr>
          <p:nvPr>
            <p:ph idx="1"/>
          </p:nvPr>
        </p:nvSpPr>
        <p:spPr>
          <a:xfrm>
            <a:off x="245660" y="838200"/>
            <a:ext cx="8741391" cy="5791200"/>
          </a:xfrm>
        </p:spPr>
        <p:txBody>
          <a:bodyPr>
            <a:normAutofit fontScale="92500" lnSpcReduction="10000"/>
          </a:bodyPr>
          <a:lstStyle/>
          <a:p>
            <a:pPr algn="just"/>
            <a:r>
              <a:rPr lang="en-US" dirty="0" smtClean="0"/>
              <a:t>Action </a:t>
            </a:r>
            <a:r>
              <a:rPr lang="en-US" dirty="0"/>
              <a:t>research is a methodology which has the dual aims of action and research-action to bring about change and research to increase understanding on the part of the researcher or the client, or </a:t>
            </a:r>
            <a:r>
              <a:rPr lang="en-US" dirty="0" smtClean="0"/>
              <a:t>both. </a:t>
            </a:r>
          </a:p>
          <a:p>
            <a:pPr algn="just"/>
            <a:r>
              <a:rPr lang="en-US" dirty="0" smtClean="0"/>
              <a:t>It </a:t>
            </a:r>
            <a:r>
              <a:rPr lang="en-US" dirty="0"/>
              <a:t>is a process in which participants examine their own practice, systematically and carefully, using the techniques of research. </a:t>
            </a:r>
            <a:endParaRPr lang="en-US" dirty="0" smtClean="0"/>
          </a:p>
          <a:p>
            <a:pPr algn="just"/>
            <a:r>
              <a:rPr lang="en-US" dirty="0" smtClean="0"/>
              <a:t>Action </a:t>
            </a:r>
            <a:r>
              <a:rPr lang="en-US" dirty="0"/>
              <a:t>research is also defined as an inquiry or research in the context of focused efforts to improve the quality of a practice. </a:t>
            </a:r>
            <a:endParaRPr lang="en-US" dirty="0" smtClean="0"/>
          </a:p>
          <a:p>
            <a:pPr algn="just"/>
            <a:r>
              <a:rPr lang="en-US" dirty="0" smtClean="0"/>
              <a:t>Action </a:t>
            </a:r>
            <a:r>
              <a:rPr lang="en-US" dirty="0"/>
              <a:t>research is usually designed and conducted by practitioners who </a:t>
            </a:r>
            <a:r>
              <a:rPr lang="en-US" dirty="0" err="1"/>
              <a:t>analyse</a:t>
            </a:r>
            <a:r>
              <a:rPr lang="en-US" dirty="0"/>
              <a:t> the data to improve their own practice.</a:t>
            </a:r>
            <a:endParaRPr lang="en-GB" dirty="0"/>
          </a:p>
          <a:p>
            <a:endParaRPr lang="en-GB" dirty="0"/>
          </a:p>
        </p:txBody>
      </p:sp>
    </p:spTree>
    <p:extLst>
      <p:ext uri="{BB962C8B-B14F-4D97-AF65-F5344CB8AC3E}">
        <p14:creationId xmlns:p14="http://schemas.microsoft.com/office/powerpoint/2010/main" val="1260543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wipe(down)">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886700" cy="330070"/>
          </a:xfrm>
        </p:spPr>
        <p:txBody>
          <a:bodyPr>
            <a:normAutofit fontScale="90000"/>
          </a:bodyPr>
          <a:lstStyle/>
          <a:p>
            <a:pPr lvl="1" algn="ctr" rtl="0">
              <a:lnSpc>
                <a:spcPct val="90000"/>
              </a:lnSpc>
              <a:spcBef>
                <a:spcPct val="0"/>
              </a:spcBef>
            </a:pPr>
            <a:r>
              <a:rPr lang="en-US" sz="2100" b="1" dirty="0"/>
              <a:t/>
            </a:r>
            <a:br>
              <a:rPr lang="en-US" sz="2100" b="1" dirty="0"/>
            </a:br>
            <a:r>
              <a:rPr lang="en-US" sz="3100" b="1" dirty="0">
                <a:solidFill>
                  <a:schemeClr val="accent3"/>
                </a:solidFill>
              </a:rPr>
              <a:t>Who can do action research</a:t>
            </a:r>
            <a:r>
              <a:rPr lang="en-US" sz="2200" b="1" dirty="0">
                <a:solidFill>
                  <a:schemeClr val="accent3"/>
                </a:solidFill>
              </a:rPr>
              <a:t>?</a:t>
            </a:r>
            <a:r>
              <a:rPr lang="en-GB" sz="2200" b="1" dirty="0">
                <a:solidFill>
                  <a:schemeClr val="accent3"/>
                </a:solidFill>
              </a:rPr>
              <a:t/>
            </a:r>
            <a:br>
              <a:rPr lang="en-GB" sz="2200" b="1" dirty="0">
                <a:solidFill>
                  <a:schemeClr val="accent3"/>
                </a:solidFill>
              </a:rPr>
            </a:br>
            <a:endParaRPr lang="en-GB" dirty="0">
              <a:solidFill>
                <a:schemeClr val="accent3"/>
              </a:solidFill>
            </a:endParaRPr>
          </a:p>
        </p:txBody>
      </p:sp>
      <p:sp>
        <p:nvSpPr>
          <p:cNvPr id="3" name="Content Placeholder 2"/>
          <p:cNvSpPr>
            <a:spLocks noGrp="1"/>
          </p:cNvSpPr>
          <p:nvPr>
            <p:ph idx="1"/>
          </p:nvPr>
        </p:nvSpPr>
        <p:spPr>
          <a:xfrm>
            <a:off x="194481" y="1143000"/>
            <a:ext cx="8720920" cy="5562600"/>
          </a:xfrm>
        </p:spPr>
        <p:txBody>
          <a:bodyPr>
            <a:normAutofit fontScale="92500"/>
          </a:bodyPr>
          <a:lstStyle/>
          <a:p>
            <a:pPr algn="just"/>
            <a:r>
              <a:rPr lang="en-US" sz="2550" dirty="0"/>
              <a:t>One of the attractions about action research is that everyone can do it, so it is for ‘ordinary’ practitioners as well as trainers, managers, administrators, experts, and others (Steinberg and </a:t>
            </a:r>
            <a:r>
              <a:rPr lang="en-US" sz="2550" dirty="0" err="1"/>
              <a:t>Kincheloe</a:t>
            </a:r>
            <a:r>
              <a:rPr lang="en-US" sz="2550" dirty="0"/>
              <a:t> 1998). </a:t>
            </a:r>
            <a:endParaRPr lang="en-GB" sz="1950" dirty="0"/>
          </a:p>
          <a:p>
            <a:pPr algn="just"/>
            <a:r>
              <a:rPr lang="en-US" sz="2550" dirty="0"/>
              <a:t>Action research is done by practitioners themselves rather than a professional researcher, who does research on practitioners, as is often the case in traditional forms of social science research.</a:t>
            </a:r>
          </a:p>
          <a:p>
            <a:pPr algn="just"/>
            <a:r>
              <a:rPr lang="en-US" sz="2550" dirty="0"/>
              <a:t>Social scientists tend to stand outside a situation and ask, ‘What are those people over there doing? How do we understand and explain what they are doing?’ This kind of research is often called </a:t>
            </a:r>
            <a:r>
              <a:rPr lang="en-US" sz="2550" dirty="0">
                <a:solidFill>
                  <a:srgbClr val="0070C0"/>
                </a:solidFill>
              </a:rPr>
              <a:t>spectator research</a:t>
            </a:r>
            <a:r>
              <a:rPr lang="en-US" sz="2550" dirty="0"/>
              <a:t>, and is usually outsider research. </a:t>
            </a:r>
          </a:p>
          <a:p>
            <a:pPr algn="just"/>
            <a:r>
              <a:rPr lang="en-US" sz="2550" dirty="0"/>
              <a:t>Action researchers, however, are </a:t>
            </a:r>
            <a:r>
              <a:rPr lang="en-US" sz="2550" dirty="0">
                <a:solidFill>
                  <a:srgbClr val="0070C0"/>
                </a:solidFill>
              </a:rPr>
              <a:t>insider researchers</a:t>
            </a:r>
            <a:r>
              <a:rPr lang="en-US" sz="2550" dirty="0"/>
              <a:t>. They see themselves as part of the situation they are investigating.</a:t>
            </a:r>
          </a:p>
          <a:p>
            <a:pPr marL="0" indent="0">
              <a:buNone/>
            </a:pPr>
            <a:endParaRPr lang="en-GB" dirty="0"/>
          </a:p>
        </p:txBody>
      </p:sp>
    </p:spTree>
    <p:extLst>
      <p:ext uri="{BB962C8B-B14F-4D97-AF65-F5344CB8AC3E}">
        <p14:creationId xmlns:p14="http://schemas.microsoft.com/office/powerpoint/2010/main" val="1115798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sz="4400" b="1" dirty="0" smtClean="0">
                <a:solidFill>
                  <a:schemeClr val="accent3"/>
                </a:solidFill>
              </a:rPr>
              <a:t/>
            </a:r>
            <a:br>
              <a:rPr lang="en-US" sz="4400" b="1" dirty="0" smtClean="0">
                <a:solidFill>
                  <a:schemeClr val="accent3"/>
                </a:solidFill>
              </a:rPr>
            </a:br>
            <a:r>
              <a:rPr lang="en-US" sz="4400" b="1" dirty="0" smtClean="0">
                <a:solidFill>
                  <a:schemeClr val="accent3"/>
                </a:solidFill>
              </a:rPr>
              <a:t>Who </a:t>
            </a:r>
            <a:r>
              <a:rPr lang="en-US" sz="4400" b="1" dirty="0">
                <a:solidFill>
                  <a:schemeClr val="accent3"/>
                </a:solidFill>
              </a:rPr>
              <a:t>can do action research</a:t>
            </a:r>
            <a:r>
              <a:rPr lang="en-US" sz="3600" b="1" dirty="0" smtClean="0">
                <a:solidFill>
                  <a:schemeClr val="accent3"/>
                </a:solidFill>
              </a:rPr>
              <a:t>?---</a:t>
            </a:r>
            <a:r>
              <a:rPr lang="en-GB" sz="3600" b="1" dirty="0">
                <a:solidFill>
                  <a:schemeClr val="accent3"/>
                </a:solidFill>
              </a:rPr>
              <a:t/>
            </a:r>
            <a:br>
              <a:rPr lang="en-GB" sz="3600" b="1" dirty="0">
                <a:solidFill>
                  <a:schemeClr val="accent3"/>
                </a:solidFill>
              </a:rPr>
            </a:br>
            <a:endParaRPr lang="en-GB" dirty="0"/>
          </a:p>
        </p:txBody>
      </p:sp>
      <p:sp>
        <p:nvSpPr>
          <p:cNvPr id="3" name="Content Placeholder 2"/>
          <p:cNvSpPr>
            <a:spLocks noGrp="1"/>
          </p:cNvSpPr>
          <p:nvPr>
            <p:ph idx="1"/>
          </p:nvPr>
        </p:nvSpPr>
        <p:spPr>
          <a:xfrm>
            <a:off x="609600" y="1066800"/>
            <a:ext cx="8324088" cy="5181600"/>
          </a:xfrm>
        </p:spPr>
        <p:txBody>
          <a:bodyPr>
            <a:normAutofit fontScale="92500" lnSpcReduction="10000"/>
          </a:bodyPr>
          <a:lstStyle/>
          <a:p>
            <a:pPr algn="just"/>
            <a:r>
              <a:rPr lang="en-US" dirty="0"/>
              <a:t>Action research is suitable for educators as a practical process because it does not require elaborate statistical analysis (e.g., quantitative research)or lengthy narrative explanations (e.g., qualitative research) but is more concerned with solving a problem in an efficient and feasible manner. </a:t>
            </a:r>
          </a:p>
          <a:p>
            <a:pPr algn="just"/>
            <a:r>
              <a:rPr lang="en-US" dirty="0"/>
              <a:t>Although traditional research methods are very concerned with generalizability(i.e., applicability of the findings to other settings or populations), action research is more concerned with improvement within the context of the study. </a:t>
            </a:r>
          </a:p>
          <a:p>
            <a:endParaRPr lang="en-GB" dirty="0"/>
          </a:p>
        </p:txBody>
      </p:sp>
    </p:spTree>
    <p:extLst>
      <p:ext uri="{BB962C8B-B14F-4D97-AF65-F5344CB8AC3E}">
        <p14:creationId xmlns:p14="http://schemas.microsoft.com/office/powerpoint/2010/main" val="335373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709" y="228600"/>
            <a:ext cx="7886700" cy="319834"/>
          </a:xfrm>
        </p:spPr>
        <p:txBody>
          <a:bodyPr>
            <a:normAutofit fontScale="90000"/>
          </a:bodyPr>
          <a:lstStyle/>
          <a:p>
            <a:pPr lvl="1" algn="ctr" rtl="0">
              <a:lnSpc>
                <a:spcPct val="90000"/>
              </a:lnSpc>
              <a:spcBef>
                <a:spcPct val="0"/>
              </a:spcBef>
            </a:pPr>
            <a:r>
              <a:rPr lang="en-US" sz="2100" b="1" dirty="0" smtClean="0"/>
              <a:t/>
            </a:r>
            <a:br>
              <a:rPr lang="en-US" sz="2100" b="1" dirty="0" smtClean="0"/>
            </a:br>
            <a:r>
              <a:rPr lang="en-US" sz="3600" b="1" dirty="0" smtClean="0">
                <a:solidFill>
                  <a:schemeClr val="accent3"/>
                </a:solidFill>
              </a:rPr>
              <a:t>Why </a:t>
            </a:r>
            <a:r>
              <a:rPr lang="en-US" sz="3600" b="1" dirty="0">
                <a:solidFill>
                  <a:schemeClr val="accent3"/>
                </a:solidFill>
              </a:rPr>
              <a:t>action research?</a:t>
            </a:r>
            <a:r>
              <a:rPr lang="en-GB" sz="2700" b="1" dirty="0">
                <a:solidFill>
                  <a:srgbClr val="FF0000"/>
                </a:solidFill>
              </a:rPr>
              <a:t/>
            </a:r>
            <a:br>
              <a:rPr lang="en-GB" sz="2700" b="1" dirty="0">
                <a:solidFill>
                  <a:srgbClr val="FF0000"/>
                </a:solidFill>
              </a:rPr>
            </a:br>
            <a:endParaRPr lang="en-GB" dirty="0">
              <a:solidFill>
                <a:srgbClr val="FF0000"/>
              </a:solidFill>
            </a:endParaRPr>
          </a:p>
        </p:txBody>
      </p:sp>
      <p:sp>
        <p:nvSpPr>
          <p:cNvPr id="3" name="Content Placeholder 2"/>
          <p:cNvSpPr>
            <a:spLocks noGrp="1"/>
          </p:cNvSpPr>
          <p:nvPr>
            <p:ph idx="1"/>
          </p:nvPr>
        </p:nvSpPr>
        <p:spPr>
          <a:xfrm>
            <a:off x="153538" y="762000"/>
            <a:ext cx="8813042" cy="5867400"/>
          </a:xfrm>
        </p:spPr>
        <p:txBody>
          <a:bodyPr>
            <a:normAutofit fontScale="92500" lnSpcReduction="20000"/>
          </a:bodyPr>
          <a:lstStyle/>
          <a:p>
            <a:pPr algn="just"/>
            <a:r>
              <a:rPr lang="en-US" dirty="0" smtClean="0"/>
              <a:t>Action </a:t>
            </a:r>
            <a:r>
              <a:rPr lang="en-US" dirty="0"/>
              <a:t>research is a form of self-reflective research carried out by the participants themselves </a:t>
            </a:r>
            <a:r>
              <a:rPr lang="en-US" dirty="0" smtClean="0"/>
              <a:t>in an </a:t>
            </a:r>
            <a:r>
              <a:rPr lang="en-US" dirty="0"/>
              <a:t>educational or social context. </a:t>
            </a:r>
            <a:endParaRPr lang="en-US" dirty="0" smtClean="0"/>
          </a:p>
          <a:p>
            <a:pPr algn="just"/>
            <a:r>
              <a:rPr lang="en-US" dirty="0" smtClean="0"/>
              <a:t>The </a:t>
            </a:r>
            <a:r>
              <a:rPr lang="en-US" dirty="0"/>
              <a:t>aim of the research activity is to improve the social </a:t>
            </a:r>
            <a:r>
              <a:rPr lang="en-US" dirty="0" smtClean="0"/>
              <a:t>or educational </a:t>
            </a:r>
            <a:r>
              <a:rPr lang="en-US" dirty="0"/>
              <a:t>practices of the participants and to assist the researchers in deepening </a:t>
            </a:r>
            <a:r>
              <a:rPr lang="en-US" dirty="0" smtClean="0"/>
              <a:t>their understanding </a:t>
            </a:r>
            <a:r>
              <a:rPr lang="en-US" dirty="0"/>
              <a:t>of their own practices and the contexts in which they take place. </a:t>
            </a:r>
            <a:endParaRPr lang="en-US" dirty="0" smtClean="0"/>
          </a:p>
          <a:p>
            <a:pPr algn="just"/>
            <a:r>
              <a:rPr lang="en-US" dirty="0" smtClean="0"/>
              <a:t>Action </a:t>
            </a:r>
            <a:r>
              <a:rPr lang="en-US" dirty="0"/>
              <a:t>research is generally conducted:</a:t>
            </a:r>
            <a:endParaRPr lang="en-GB" sz="1800" dirty="0"/>
          </a:p>
          <a:p>
            <a:pPr lvl="1"/>
            <a:r>
              <a:rPr lang="en-US" dirty="0"/>
              <a:t>To improve practice;</a:t>
            </a:r>
            <a:endParaRPr lang="en-GB" sz="1500" dirty="0"/>
          </a:p>
          <a:p>
            <a:pPr lvl="1"/>
            <a:r>
              <a:rPr lang="en-US" dirty="0"/>
              <a:t>To solve problem;</a:t>
            </a:r>
            <a:endParaRPr lang="en-GB" sz="1500" dirty="0"/>
          </a:p>
          <a:p>
            <a:pPr lvl="1"/>
            <a:r>
              <a:rPr lang="en-US" dirty="0"/>
              <a:t>To empower practitioner;</a:t>
            </a:r>
            <a:endParaRPr lang="en-GB" sz="1500" dirty="0"/>
          </a:p>
          <a:p>
            <a:pPr lvl="1"/>
            <a:r>
              <a:rPr lang="en-US" dirty="0"/>
              <a:t>To explore and test new ideas, methods, and materials; </a:t>
            </a:r>
            <a:endParaRPr lang="en-GB" sz="1500" dirty="0"/>
          </a:p>
          <a:p>
            <a:pPr lvl="1"/>
            <a:r>
              <a:rPr lang="en-US" dirty="0"/>
              <a:t>As part of continuous professional development.</a:t>
            </a:r>
            <a:endParaRPr lang="en-GB" sz="1500" dirty="0"/>
          </a:p>
          <a:p>
            <a:endParaRPr lang="en-GB" dirty="0"/>
          </a:p>
        </p:txBody>
      </p:sp>
    </p:spTree>
    <p:extLst>
      <p:ext uri="{BB962C8B-B14F-4D97-AF65-F5344CB8AC3E}">
        <p14:creationId xmlns:p14="http://schemas.microsoft.com/office/powerpoint/2010/main" val="2066001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1000"/>
                                        <p:tgtEl>
                                          <p:spTgt spid="3">
                                            <p:txEl>
                                              <p:pRg st="5" end="5"/>
                                            </p:txEl>
                                          </p:spTgt>
                                        </p:tgtEl>
                                      </p:cBhvr>
                                    </p:animEffect>
                                    <p:anim calcmode="lin" valueType="num">
                                      <p:cBhvr>
                                        <p:cTn id="3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additive="base">
                                        <p:cTn id="4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Effect transition="in" filter="barn(inVertical)">
                                      <p:cBhvr>
                                        <p:cTn id="5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eaLnBrk="1" hangingPunct="1"/>
            <a:r>
              <a:rPr lang="en-US" altLang="en-US" sz="4000" b="1" dirty="0" smtClean="0">
                <a:solidFill>
                  <a:schemeClr val="accent3"/>
                </a:solidFill>
              </a:rPr>
              <a:t>Action Research (AR) in TVET</a:t>
            </a:r>
            <a:r>
              <a:rPr lang="en-US" altLang="en-US" sz="4000" b="1" dirty="0" smtClean="0"/>
              <a:t/>
            </a:r>
            <a:br>
              <a:rPr lang="en-US" altLang="en-US" sz="4000" b="1" dirty="0" smtClean="0"/>
            </a:br>
            <a:endParaRPr lang="en-US" altLang="en-US" sz="3800" dirty="0" smtClean="0"/>
          </a:p>
        </p:txBody>
      </p:sp>
      <p:sp>
        <p:nvSpPr>
          <p:cNvPr id="14339" name="Rectangle 3"/>
          <p:cNvSpPr>
            <a:spLocks noGrp="1" noChangeArrowheads="1"/>
          </p:cNvSpPr>
          <p:nvPr>
            <p:ph type="body" idx="1"/>
          </p:nvPr>
        </p:nvSpPr>
        <p:spPr>
          <a:xfrm>
            <a:off x="914400" y="1219200"/>
            <a:ext cx="8001000" cy="5334000"/>
          </a:xfrm>
        </p:spPr>
        <p:txBody>
          <a:bodyPr>
            <a:normAutofit/>
          </a:bodyPr>
          <a:lstStyle/>
          <a:p>
            <a:pPr eaLnBrk="1" hangingPunct="1">
              <a:buFont typeface="Wingdings" pitchFamily="2" charset="2"/>
              <a:buNone/>
              <a:defRPr/>
            </a:pPr>
            <a:endParaRPr lang="en-US" altLang="en-US" sz="800" dirty="0">
              <a:latin typeface="Times New Roman" panose="02020603050405020304" pitchFamily="18" charset="0"/>
            </a:endParaRPr>
          </a:p>
          <a:p>
            <a:pPr eaLnBrk="1" hangingPunct="1">
              <a:buFont typeface="Wingdings" pitchFamily="2" charset="2"/>
              <a:buChar char="ü"/>
              <a:defRPr/>
            </a:pPr>
            <a:r>
              <a:rPr lang="en-US" altLang="en-US" sz="3200" dirty="0">
                <a:latin typeface="Times New Roman" panose="02020603050405020304" pitchFamily="18" charset="0"/>
              </a:rPr>
              <a:t>TVET is action/practice oriented;</a:t>
            </a:r>
          </a:p>
          <a:p>
            <a:pPr eaLnBrk="1" hangingPunct="1">
              <a:buFont typeface="Wingdings" pitchFamily="2" charset="2"/>
              <a:buChar char="ü"/>
              <a:defRPr/>
            </a:pPr>
            <a:r>
              <a:rPr lang="en-US" altLang="en-US" sz="3200" dirty="0" smtClean="0">
                <a:latin typeface="Times New Roman" panose="02020603050405020304" pitchFamily="18" charset="0"/>
              </a:rPr>
              <a:t>TVET </a:t>
            </a:r>
            <a:r>
              <a:rPr lang="en-US" altLang="en-US" sz="3200" dirty="0">
                <a:latin typeface="Times New Roman" panose="02020603050405020304" pitchFamily="18" charset="0"/>
              </a:rPr>
              <a:t>is expected to have more interaction with equipment;</a:t>
            </a:r>
          </a:p>
          <a:p>
            <a:pPr eaLnBrk="1" hangingPunct="1">
              <a:buFont typeface="Wingdings" pitchFamily="2" charset="2"/>
              <a:buChar char="ü"/>
              <a:defRPr/>
            </a:pPr>
            <a:r>
              <a:rPr lang="en-US" altLang="en-US" sz="3200" dirty="0">
                <a:latin typeface="Times New Roman" panose="02020603050405020304" pitchFamily="18" charset="0"/>
              </a:rPr>
              <a:t>By its nature, TVET requires cross-sectoral engagement and sharing of experiences (PPP)</a:t>
            </a:r>
          </a:p>
          <a:p>
            <a:pPr eaLnBrk="1" hangingPunct="1">
              <a:buFont typeface="Wingdings" pitchFamily="2" charset="2"/>
              <a:buChar char="ü"/>
              <a:defRPr/>
            </a:pPr>
            <a:r>
              <a:rPr lang="en-US" altLang="en-US" sz="3200" dirty="0">
                <a:latin typeface="Times New Roman" panose="02020603050405020304" pitchFamily="18" charset="0"/>
              </a:rPr>
              <a:t>Studies unveiled that there are practical challenges in the sector which need </a:t>
            </a:r>
            <a:r>
              <a:rPr lang="en-US" altLang="en-US" sz="3200" dirty="0" smtClean="0">
                <a:latin typeface="Times New Roman" panose="02020603050405020304" pitchFamily="18" charset="0"/>
              </a:rPr>
              <a:t>action</a:t>
            </a:r>
            <a:endParaRPr lang="en-US" altLang="en-US" sz="3200" dirty="0">
              <a:latin typeface="Times New Roman" panose="02020603050405020304" pitchFamily="18" charset="0"/>
            </a:endParaRPr>
          </a:p>
          <a:p>
            <a:pPr eaLnBrk="1" hangingPunct="1">
              <a:buFont typeface="Wingdings" pitchFamily="2" charset="2"/>
              <a:buChar char="ü"/>
              <a:defRPr/>
            </a:pPr>
            <a:endParaRPr lang="en-US" altLang="en-US" sz="3200" dirty="0">
              <a:latin typeface="Times New Roman" panose="02020603050405020304" pitchFamily="18" charset="0"/>
            </a:endParaRPr>
          </a:p>
          <a:p>
            <a:pPr marL="0" indent="0" eaLnBrk="1" hangingPunct="1">
              <a:buFont typeface="Wingdings" pitchFamily="2" charset="2"/>
              <a:buNone/>
              <a:defRPr/>
            </a:pPr>
            <a:endParaRPr lang="en-US" altLang="en-US" sz="3200" dirty="0">
              <a:latin typeface="Times New Roman" panose="02020603050405020304" pitchFamily="18" charset="0"/>
            </a:endParaRPr>
          </a:p>
          <a:p>
            <a:pPr marL="0" indent="0" eaLnBrk="1" hangingPunct="1">
              <a:buFont typeface="Wingdings" pitchFamily="2" charset="2"/>
              <a:buNone/>
              <a:defRPr/>
            </a:pPr>
            <a:endParaRPr lang="en-US" altLang="en-US" sz="3200" dirty="0">
              <a:latin typeface="Times New Roman" panose="02020603050405020304" pitchFamily="18" charset="0"/>
            </a:endParaRPr>
          </a:p>
          <a:p>
            <a:pPr marL="0" indent="0" eaLnBrk="1" hangingPunct="1">
              <a:buFont typeface="Wingdings" pitchFamily="2" charset="2"/>
              <a:buNone/>
              <a:defRPr/>
            </a:pPr>
            <a:endParaRPr lang="en-US" altLang="en-US" sz="4400" b="1" dirty="0">
              <a:latin typeface="Times New Roman" panose="02020603050405020304" pitchFamily="18" charset="0"/>
            </a:endParaRPr>
          </a:p>
        </p:txBody>
      </p:sp>
    </p:spTree>
    <p:extLst>
      <p:ext uri="{BB962C8B-B14F-4D97-AF65-F5344CB8AC3E}">
        <p14:creationId xmlns:p14="http://schemas.microsoft.com/office/powerpoint/2010/main" val="36794504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001" y="304800"/>
            <a:ext cx="7886700" cy="533400"/>
          </a:xfrm>
        </p:spPr>
        <p:txBody>
          <a:bodyPr>
            <a:normAutofit fontScale="90000"/>
          </a:bodyPr>
          <a:lstStyle/>
          <a:p>
            <a:pPr lvl="1" algn="ctr" rtl="0">
              <a:lnSpc>
                <a:spcPct val="90000"/>
              </a:lnSpc>
              <a:spcBef>
                <a:spcPct val="0"/>
              </a:spcBef>
            </a:pPr>
            <a:r>
              <a:rPr lang="en-US" sz="3100" b="1" dirty="0">
                <a:solidFill>
                  <a:schemeClr val="accent3"/>
                </a:solidFill>
              </a:rPr>
              <a:t>Characteristics of Action Research</a:t>
            </a:r>
            <a:r>
              <a:rPr lang="en-GB" sz="3100" b="1" dirty="0">
                <a:solidFill>
                  <a:srgbClr val="FF0000"/>
                </a:solidFill>
              </a:rPr>
              <a:t/>
            </a:r>
            <a:br>
              <a:rPr lang="en-GB" sz="3100" b="1" dirty="0">
                <a:solidFill>
                  <a:srgbClr val="FF0000"/>
                </a:solidFill>
              </a:rPr>
            </a:br>
            <a:endParaRPr lang="en-GB" dirty="0">
              <a:solidFill>
                <a:srgbClr val="FF0000"/>
              </a:solidFill>
            </a:endParaRPr>
          </a:p>
        </p:txBody>
      </p:sp>
      <p:sp>
        <p:nvSpPr>
          <p:cNvPr id="3" name="Content Placeholder 2"/>
          <p:cNvSpPr>
            <a:spLocks noGrp="1"/>
          </p:cNvSpPr>
          <p:nvPr>
            <p:ph idx="1"/>
          </p:nvPr>
        </p:nvSpPr>
        <p:spPr>
          <a:xfrm>
            <a:off x="133066" y="762000"/>
            <a:ext cx="8792570" cy="5791199"/>
          </a:xfrm>
        </p:spPr>
        <p:txBody>
          <a:bodyPr>
            <a:normAutofit/>
          </a:bodyPr>
          <a:lstStyle/>
          <a:p>
            <a:pPr lvl="0" algn="just"/>
            <a:r>
              <a:rPr lang="en-US" dirty="0" smtClean="0"/>
              <a:t>It </a:t>
            </a:r>
            <a:r>
              <a:rPr lang="en-US" dirty="0"/>
              <a:t>focuses on immediate application and problem solving, not interested in the development of theory;</a:t>
            </a:r>
            <a:endParaRPr lang="en-GB" sz="1800" dirty="0"/>
          </a:p>
          <a:p>
            <a:pPr lvl="0" algn="just"/>
            <a:r>
              <a:rPr lang="en-US" dirty="0"/>
              <a:t>It is usually applicable to a particular situation for which the solution has been found (Context-based);</a:t>
            </a:r>
            <a:endParaRPr lang="en-GB" sz="1800" dirty="0"/>
          </a:p>
          <a:p>
            <a:pPr lvl="0" algn="just"/>
            <a:r>
              <a:rPr lang="en-US" dirty="0"/>
              <a:t>It aims at improving personal or institutional efficiency;</a:t>
            </a:r>
            <a:endParaRPr lang="en-GB" sz="1800" dirty="0"/>
          </a:p>
          <a:p>
            <a:pPr lvl="0" algn="just"/>
            <a:r>
              <a:rPr lang="en-US" dirty="0"/>
              <a:t>It is cyclic, spiral;</a:t>
            </a:r>
            <a:endParaRPr lang="en-GB" sz="1800" dirty="0"/>
          </a:p>
          <a:p>
            <a:pPr lvl="0" algn="just"/>
            <a:r>
              <a:rPr lang="en-US" dirty="0"/>
              <a:t>It requires collaboration between researcher and client in order to solve problems.</a:t>
            </a:r>
            <a:endParaRPr lang="en-GB" sz="1800" dirty="0"/>
          </a:p>
          <a:p>
            <a:pPr marL="0" indent="0">
              <a:buNone/>
            </a:pPr>
            <a:endParaRPr lang="en-GB" dirty="0"/>
          </a:p>
        </p:txBody>
      </p:sp>
    </p:spTree>
    <p:extLst>
      <p:ext uri="{BB962C8B-B14F-4D97-AF65-F5344CB8AC3E}">
        <p14:creationId xmlns:p14="http://schemas.microsoft.com/office/powerpoint/2010/main" val="1767793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additive="base">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886700" cy="847014"/>
          </a:xfrm>
        </p:spPr>
        <p:txBody>
          <a:bodyPr>
            <a:normAutofit fontScale="90000"/>
          </a:bodyPr>
          <a:lstStyle/>
          <a:p>
            <a:pPr algn="ctr"/>
            <a:r>
              <a:rPr lang="en-US" sz="3000" b="1" dirty="0"/>
              <a:t/>
            </a:r>
            <a:br>
              <a:rPr lang="en-US" sz="3000" b="1" dirty="0"/>
            </a:br>
            <a:r>
              <a:rPr lang="en-US" sz="3000" b="1" dirty="0">
                <a:solidFill>
                  <a:schemeClr val="accent3"/>
                </a:solidFill>
              </a:rPr>
              <a:t>Comparison of traditional research and action research</a:t>
            </a:r>
            <a:r>
              <a:rPr lang="en-GB" sz="3000" dirty="0">
                <a:solidFill>
                  <a:schemeClr val="accent3"/>
                </a:solidFill>
              </a:rPr>
              <a:t/>
            </a:r>
            <a:br>
              <a:rPr lang="en-GB" sz="3000" dirty="0">
                <a:solidFill>
                  <a:schemeClr val="accent3"/>
                </a:solidFill>
              </a:rPr>
            </a:br>
            <a:endParaRPr lang="en-GB" dirty="0">
              <a:solidFill>
                <a:schemeClr val="accent3"/>
              </a:solidFill>
            </a:endParaRPr>
          </a:p>
        </p:txBody>
      </p:sp>
      <p:sp>
        <p:nvSpPr>
          <p:cNvPr id="3" name="Content Placeholder 2"/>
          <p:cNvSpPr>
            <a:spLocks noGrp="1"/>
          </p:cNvSpPr>
          <p:nvPr>
            <p:ph idx="1"/>
          </p:nvPr>
        </p:nvSpPr>
        <p:spPr>
          <a:xfrm>
            <a:off x="174009" y="1645408"/>
            <a:ext cx="8741391" cy="4196687"/>
          </a:xfrm>
        </p:spPr>
        <p:txBody>
          <a:bodyPr/>
          <a:lstStyle/>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738474330"/>
              </p:ext>
            </p:extLst>
          </p:nvPr>
        </p:nvGraphicFramePr>
        <p:xfrm>
          <a:off x="174010" y="1075612"/>
          <a:ext cx="8741391" cy="5687480"/>
        </p:xfrm>
        <a:graphic>
          <a:graphicData uri="http://schemas.openxmlformats.org/drawingml/2006/table">
            <a:tbl>
              <a:tblPr firstRow="1" firstCol="1" bandRow="1">
                <a:tableStyleId>{93296810-A885-4BE3-A3E7-6D5BEEA58F35}</a:tableStyleId>
              </a:tblPr>
              <a:tblGrid>
                <a:gridCol w="968990">
                  <a:extLst>
                    <a:ext uri="{9D8B030D-6E8A-4147-A177-3AD203B41FA5}">
                      <a16:colId xmlns="" xmlns:a16="http://schemas.microsoft.com/office/drawing/2014/main" val="1739208246"/>
                    </a:ext>
                  </a:extLst>
                </a:gridCol>
                <a:gridCol w="3689883">
                  <a:extLst>
                    <a:ext uri="{9D8B030D-6E8A-4147-A177-3AD203B41FA5}">
                      <a16:colId xmlns="" xmlns:a16="http://schemas.microsoft.com/office/drawing/2014/main" val="3770475239"/>
                    </a:ext>
                  </a:extLst>
                </a:gridCol>
                <a:gridCol w="4082518">
                  <a:extLst>
                    <a:ext uri="{9D8B030D-6E8A-4147-A177-3AD203B41FA5}">
                      <a16:colId xmlns="" xmlns:a16="http://schemas.microsoft.com/office/drawing/2014/main" val="851265989"/>
                    </a:ext>
                  </a:extLst>
                </a:gridCol>
              </a:tblGrid>
              <a:tr h="524588">
                <a:tc>
                  <a:txBody>
                    <a:bodyPr/>
                    <a:lstStyle/>
                    <a:p>
                      <a:pPr algn="just">
                        <a:lnSpc>
                          <a:spcPct val="150000"/>
                        </a:lnSpc>
                        <a:spcAft>
                          <a:spcPts val="1000"/>
                        </a:spcAft>
                      </a:pPr>
                      <a:r>
                        <a:rPr lang="en-US" sz="2000" dirty="0">
                          <a:effectLst/>
                        </a:rPr>
                        <a:t>What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7144" marB="0"/>
                </a:tc>
                <a:tc>
                  <a:txBody>
                    <a:bodyPr/>
                    <a:lstStyle/>
                    <a:p>
                      <a:pPr algn="just">
                        <a:lnSpc>
                          <a:spcPct val="150000"/>
                        </a:lnSpc>
                        <a:spcAft>
                          <a:spcPts val="1000"/>
                        </a:spcAft>
                      </a:pPr>
                      <a:r>
                        <a:rPr lang="en-US" sz="2000" dirty="0">
                          <a:effectLst/>
                        </a:rPr>
                        <a:t>Traditional research</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7144" marB="0"/>
                </a:tc>
                <a:tc>
                  <a:txBody>
                    <a:bodyPr/>
                    <a:lstStyle/>
                    <a:p>
                      <a:pPr algn="just">
                        <a:lnSpc>
                          <a:spcPct val="150000"/>
                        </a:lnSpc>
                        <a:spcAft>
                          <a:spcPts val="1000"/>
                        </a:spcAft>
                      </a:pPr>
                      <a:r>
                        <a:rPr lang="en-US" sz="2000" dirty="0">
                          <a:effectLst/>
                        </a:rPr>
                        <a:t>Action research</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7144" marB="0"/>
                </a:tc>
                <a:extLst>
                  <a:ext uri="{0D108BD9-81ED-4DB2-BD59-A6C34878D82A}">
                    <a16:rowId xmlns="" xmlns:a16="http://schemas.microsoft.com/office/drawing/2014/main" val="799748539"/>
                  </a:ext>
                </a:extLst>
              </a:tr>
              <a:tr h="1352766">
                <a:tc>
                  <a:txBody>
                    <a:bodyPr/>
                    <a:lstStyle/>
                    <a:p>
                      <a:pPr algn="just">
                        <a:lnSpc>
                          <a:spcPct val="150000"/>
                        </a:lnSpc>
                        <a:spcAft>
                          <a:spcPts val="1000"/>
                        </a:spcAft>
                      </a:pPr>
                      <a:r>
                        <a:rPr lang="en-US" sz="2000">
                          <a:effectLst/>
                        </a:rPr>
                        <a:t>Who</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7144" marB="0"/>
                </a:tc>
                <a:tc>
                  <a:txBody>
                    <a:bodyPr/>
                    <a:lstStyle/>
                    <a:p>
                      <a:pPr algn="just">
                        <a:lnSpc>
                          <a:spcPct val="115000"/>
                        </a:lnSpc>
                        <a:spcAft>
                          <a:spcPts val="1000"/>
                        </a:spcAft>
                      </a:pPr>
                      <a:r>
                        <a:rPr lang="en-US" sz="2400" dirty="0">
                          <a:effectLst/>
                        </a:rPr>
                        <a:t>Conducted by university professors, scholars, and graduate students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7144" marB="0"/>
                </a:tc>
                <a:tc>
                  <a:txBody>
                    <a:bodyPr/>
                    <a:lstStyle/>
                    <a:p>
                      <a:pPr algn="just">
                        <a:lnSpc>
                          <a:spcPct val="115000"/>
                        </a:lnSpc>
                        <a:spcAft>
                          <a:spcPts val="1000"/>
                        </a:spcAft>
                      </a:pPr>
                      <a:r>
                        <a:rPr lang="en-US" sz="2400" dirty="0">
                          <a:effectLst/>
                        </a:rPr>
                        <a:t>Conducted by teachers, practitioners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7144" marB="0">
                    <a:solidFill>
                      <a:schemeClr val="accent2">
                        <a:lumMod val="40000"/>
                        <a:lumOff val="60000"/>
                      </a:schemeClr>
                    </a:solidFill>
                  </a:tcPr>
                </a:tc>
                <a:extLst>
                  <a:ext uri="{0D108BD9-81ED-4DB2-BD59-A6C34878D82A}">
                    <a16:rowId xmlns="" xmlns:a16="http://schemas.microsoft.com/office/drawing/2014/main" val="2353740758"/>
                  </a:ext>
                </a:extLst>
              </a:tr>
              <a:tr h="904174">
                <a:tc>
                  <a:txBody>
                    <a:bodyPr/>
                    <a:lstStyle/>
                    <a:p>
                      <a:pPr algn="just">
                        <a:lnSpc>
                          <a:spcPct val="150000"/>
                        </a:lnSpc>
                        <a:spcAft>
                          <a:spcPts val="1000"/>
                        </a:spcAft>
                      </a:pPr>
                      <a:r>
                        <a:rPr lang="en-US" sz="2000">
                          <a:effectLst/>
                        </a:rPr>
                        <a:t>Where</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7144" marB="0"/>
                </a:tc>
                <a:tc>
                  <a:txBody>
                    <a:bodyPr/>
                    <a:lstStyle/>
                    <a:p>
                      <a:pPr algn="just">
                        <a:lnSpc>
                          <a:spcPct val="115000"/>
                        </a:lnSpc>
                        <a:spcAft>
                          <a:spcPts val="1000"/>
                        </a:spcAft>
                      </a:pPr>
                      <a:r>
                        <a:rPr lang="en-US" sz="2400" dirty="0">
                          <a:effectLst/>
                        </a:rPr>
                        <a:t>In environments where variables can be controlled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7144" marB="0"/>
                </a:tc>
                <a:tc>
                  <a:txBody>
                    <a:bodyPr/>
                    <a:lstStyle/>
                    <a:p>
                      <a:pPr algn="just">
                        <a:lnSpc>
                          <a:spcPct val="115000"/>
                        </a:lnSpc>
                        <a:spcAft>
                          <a:spcPts val="1000"/>
                        </a:spcAft>
                      </a:pPr>
                      <a:r>
                        <a:rPr lang="en-US" sz="2400" dirty="0">
                          <a:effectLst/>
                        </a:rPr>
                        <a:t>In schools/ </a:t>
                      </a:r>
                      <a:r>
                        <a:rPr lang="en-US" sz="2400" dirty="0" smtClean="0">
                          <a:effectLst/>
                        </a:rPr>
                        <a:t>classrooms/work place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7144" marB="0">
                    <a:solidFill>
                      <a:schemeClr val="accent2">
                        <a:lumMod val="40000"/>
                        <a:lumOff val="60000"/>
                      </a:schemeClr>
                    </a:solidFill>
                  </a:tcPr>
                </a:tc>
                <a:extLst>
                  <a:ext uri="{0D108BD9-81ED-4DB2-BD59-A6C34878D82A}">
                    <a16:rowId xmlns="" xmlns:a16="http://schemas.microsoft.com/office/drawing/2014/main" val="1872917972"/>
                  </a:ext>
                </a:extLst>
              </a:tr>
              <a:tr h="824412">
                <a:tc>
                  <a:txBody>
                    <a:bodyPr/>
                    <a:lstStyle/>
                    <a:p>
                      <a:pPr algn="just">
                        <a:lnSpc>
                          <a:spcPct val="150000"/>
                        </a:lnSpc>
                        <a:spcAft>
                          <a:spcPts val="1000"/>
                        </a:spcAft>
                      </a:pPr>
                      <a:r>
                        <a:rPr lang="en-US" sz="2000">
                          <a:effectLst/>
                        </a:rPr>
                        <a:t>How</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7144" marB="0"/>
                </a:tc>
                <a:tc>
                  <a:txBody>
                    <a:bodyPr/>
                    <a:lstStyle/>
                    <a:p>
                      <a:pPr algn="just">
                        <a:lnSpc>
                          <a:spcPct val="115000"/>
                        </a:lnSpc>
                        <a:spcAft>
                          <a:spcPts val="1000"/>
                        </a:spcAft>
                      </a:pPr>
                      <a:r>
                        <a:rPr lang="en-US" sz="2400">
                          <a:effectLst/>
                        </a:rPr>
                        <a:t>To describe relationships</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7144" marB="0"/>
                </a:tc>
                <a:tc>
                  <a:txBody>
                    <a:bodyPr/>
                    <a:lstStyle/>
                    <a:p>
                      <a:pPr algn="just">
                        <a:lnSpc>
                          <a:spcPct val="115000"/>
                        </a:lnSpc>
                        <a:spcAft>
                          <a:spcPts val="1000"/>
                        </a:spcAft>
                      </a:pPr>
                      <a:r>
                        <a:rPr lang="en-US" sz="2400" dirty="0">
                          <a:effectLst/>
                        </a:rPr>
                        <a:t>To describe what is happening and to understand the effects of intervention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7144" marB="0">
                    <a:solidFill>
                      <a:schemeClr val="accent2">
                        <a:lumMod val="40000"/>
                        <a:lumOff val="60000"/>
                      </a:schemeClr>
                    </a:solidFill>
                  </a:tcPr>
                </a:tc>
                <a:extLst>
                  <a:ext uri="{0D108BD9-81ED-4DB2-BD59-A6C34878D82A}">
                    <a16:rowId xmlns="" xmlns:a16="http://schemas.microsoft.com/office/drawing/2014/main" val="4188331388"/>
                  </a:ext>
                </a:extLst>
              </a:tr>
              <a:tr h="1535845">
                <a:tc>
                  <a:txBody>
                    <a:bodyPr/>
                    <a:lstStyle/>
                    <a:p>
                      <a:pPr algn="just">
                        <a:lnSpc>
                          <a:spcPct val="150000"/>
                        </a:lnSpc>
                        <a:spcAft>
                          <a:spcPts val="1000"/>
                        </a:spcAft>
                      </a:pPr>
                      <a:r>
                        <a:rPr lang="en-US" sz="2000">
                          <a:effectLst/>
                        </a:rPr>
                        <a:t>Why</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7144" marB="0"/>
                </a:tc>
                <a:tc>
                  <a:txBody>
                    <a:bodyPr/>
                    <a:lstStyle/>
                    <a:p>
                      <a:pPr algn="just">
                        <a:lnSpc>
                          <a:spcPct val="115000"/>
                        </a:lnSpc>
                        <a:spcAft>
                          <a:spcPts val="1000"/>
                        </a:spcAft>
                      </a:pPr>
                      <a:r>
                        <a:rPr lang="en-US" sz="2400" dirty="0">
                          <a:effectLst/>
                        </a:rPr>
                        <a:t>To report and publish conclusions that can be generalized to larger population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7144" marB="0"/>
                </a:tc>
                <a:tc>
                  <a:txBody>
                    <a:bodyPr/>
                    <a:lstStyle/>
                    <a:p>
                      <a:pPr algn="just">
                        <a:lnSpc>
                          <a:spcPct val="115000"/>
                        </a:lnSpc>
                        <a:spcAft>
                          <a:spcPts val="1000"/>
                        </a:spcAft>
                      </a:pPr>
                      <a:r>
                        <a:rPr lang="en-US" sz="2400" dirty="0">
                          <a:effectLst/>
                        </a:rPr>
                        <a:t>To take action and effect positive change in a specific environment that is studied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7144" marB="0">
                    <a:solidFill>
                      <a:schemeClr val="accent2">
                        <a:lumMod val="40000"/>
                        <a:lumOff val="60000"/>
                      </a:schemeClr>
                    </a:solidFill>
                  </a:tcPr>
                </a:tc>
                <a:extLst>
                  <a:ext uri="{0D108BD9-81ED-4DB2-BD59-A6C34878D82A}">
                    <a16:rowId xmlns="" xmlns:a16="http://schemas.microsoft.com/office/drawing/2014/main" val="3784646564"/>
                  </a:ext>
                </a:extLst>
              </a:tr>
            </a:tbl>
          </a:graphicData>
        </a:graphic>
      </p:graphicFrame>
    </p:spTree>
    <p:extLst>
      <p:ext uri="{BB962C8B-B14F-4D97-AF65-F5344CB8AC3E}">
        <p14:creationId xmlns:p14="http://schemas.microsoft.com/office/powerpoint/2010/main" val="15154966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accent3"/>
                </a:solidFill>
              </a:rPr>
              <a:t>Action research as a cyclic process</a:t>
            </a:r>
            <a:endParaRPr lang="en-US" dirty="0">
              <a:solidFill>
                <a:schemeClr val="accent3"/>
              </a:solidFill>
            </a:endParaRPr>
          </a:p>
        </p:txBody>
      </p:sp>
      <p:sp>
        <p:nvSpPr>
          <p:cNvPr id="3" name="Content Placeholder 2"/>
          <p:cNvSpPr>
            <a:spLocks noGrp="1"/>
          </p:cNvSpPr>
          <p:nvPr>
            <p:ph idx="1"/>
          </p:nvPr>
        </p:nvSpPr>
        <p:spPr/>
        <p:txBody>
          <a:bodyPr>
            <a:normAutofit/>
          </a:bodyPr>
          <a:lstStyle/>
          <a:p>
            <a:pPr marL="0" indent="0">
              <a:buNone/>
            </a:pPr>
            <a:r>
              <a:rPr lang="en-US" dirty="0" smtClean="0"/>
              <a:t>Action research is cyclic.</a:t>
            </a:r>
          </a:p>
          <a:p>
            <a:pPr marL="457200" lvl="1" indent="0" algn="just">
              <a:buNone/>
            </a:pPr>
            <a:r>
              <a:rPr lang="en-US" dirty="0" err="1" smtClean="0"/>
              <a:t>Kemmis</a:t>
            </a:r>
            <a:r>
              <a:rPr lang="en-US" dirty="0" smtClean="0"/>
              <a:t> </a:t>
            </a:r>
            <a:r>
              <a:rPr lang="en-US" dirty="0"/>
              <a:t>and </a:t>
            </a:r>
            <a:r>
              <a:rPr lang="en-US" dirty="0" err="1"/>
              <a:t>McTaggart</a:t>
            </a:r>
            <a:r>
              <a:rPr lang="en-US" dirty="0"/>
              <a:t> (</a:t>
            </a:r>
            <a:r>
              <a:rPr lang="en-US" dirty="0" smtClean="0"/>
              <a:t>1988) proposed </a:t>
            </a:r>
            <a:r>
              <a:rPr lang="en-US" dirty="0"/>
              <a:t>a spiral model </a:t>
            </a:r>
            <a:r>
              <a:rPr lang="en-US" dirty="0" smtClean="0"/>
              <a:t>for action research comprising </a:t>
            </a:r>
            <a:r>
              <a:rPr lang="en-US" dirty="0"/>
              <a:t>four steps: </a:t>
            </a:r>
            <a:endParaRPr lang="en-US" dirty="0" smtClean="0"/>
          </a:p>
          <a:p>
            <a:pPr lvl="1" algn="just"/>
            <a:r>
              <a:rPr lang="en-US" dirty="0" smtClean="0"/>
              <a:t>planning </a:t>
            </a:r>
          </a:p>
          <a:p>
            <a:pPr lvl="1" algn="just"/>
            <a:r>
              <a:rPr lang="en-US" dirty="0" smtClean="0"/>
              <a:t>acting</a:t>
            </a:r>
          </a:p>
          <a:p>
            <a:pPr lvl="1" algn="just"/>
            <a:r>
              <a:rPr lang="en-US" dirty="0" smtClean="0"/>
              <a:t>observing </a:t>
            </a:r>
            <a:r>
              <a:rPr lang="en-US" dirty="0"/>
              <a:t>and </a:t>
            </a:r>
            <a:endParaRPr lang="en-US" dirty="0" smtClean="0"/>
          </a:p>
          <a:p>
            <a:pPr lvl="1" algn="just"/>
            <a:r>
              <a:rPr lang="en-US" dirty="0" smtClean="0"/>
              <a:t>reflecting</a:t>
            </a:r>
            <a:r>
              <a:rPr lang="en-US" dirty="0"/>
              <a:t>.</a:t>
            </a:r>
          </a:p>
          <a:p>
            <a:pPr lvl="1"/>
            <a:endParaRPr lang="en-US" dirty="0"/>
          </a:p>
        </p:txBody>
      </p:sp>
    </p:spTree>
    <p:extLst>
      <p:ext uri="{BB962C8B-B14F-4D97-AF65-F5344CB8AC3E}">
        <p14:creationId xmlns:p14="http://schemas.microsoft.com/office/powerpoint/2010/main" val="19351140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32764" y="2678497"/>
            <a:ext cx="6858000" cy="1241822"/>
          </a:xfrm>
        </p:spPr>
        <p:txBody>
          <a:bodyPr>
            <a:normAutofit/>
          </a:bodyPr>
          <a:lstStyle/>
          <a:p>
            <a:pPr algn="ctr"/>
            <a:r>
              <a:rPr lang="en-GB" sz="5400" b="1" dirty="0">
                <a:solidFill>
                  <a:schemeClr val="accent3"/>
                </a:solidFill>
              </a:rPr>
              <a:t>Research</a:t>
            </a:r>
          </a:p>
        </p:txBody>
      </p:sp>
    </p:spTree>
    <p:extLst>
      <p:ext uri="{BB962C8B-B14F-4D97-AF65-F5344CB8AC3E}">
        <p14:creationId xmlns:p14="http://schemas.microsoft.com/office/powerpoint/2010/main" val="30750703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accent3"/>
                </a:solidFill>
              </a:rPr>
              <a:t>Action research as a cyclic---</a:t>
            </a:r>
            <a:endParaRPr lang="en-US" dirty="0">
              <a:solidFill>
                <a:schemeClr val="accent3"/>
              </a:solidFill>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914400" y="1371600"/>
            <a:ext cx="7848600" cy="5257799"/>
          </a:xfrm>
          <a:prstGeom prst="rect">
            <a:avLst/>
          </a:prstGeom>
          <a:noFill/>
          <a:ln>
            <a:noFill/>
          </a:ln>
        </p:spPr>
      </p:pic>
    </p:spTree>
    <p:extLst>
      <p:ext uri="{BB962C8B-B14F-4D97-AF65-F5344CB8AC3E}">
        <p14:creationId xmlns:p14="http://schemas.microsoft.com/office/powerpoint/2010/main" val="24321599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3"/>
                </a:solidFill>
              </a:rPr>
              <a:t>Steps in Action Research</a:t>
            </a:r>
            <a:endParaRPr lang="en-US" dirty="0">
              <a:solidFill>
                <a:schemeClr val="accent3"/>
              </a:solidFill>
            </a:endParaRPr>
          </a:p>
        </p:txBody>
      </p:sp>
      <p:sp>
        <p:nvSpPr>
          <p:cNvPr id="3" name="Content Placeholder 2"/>
          <p:cNvSpPr>
            <a:spLocks noGrp="1"/>
          </p:cNvSpPr>
          <p:nvPr>
            <p:ph idx="1"/>
          </p:nvPr>
        </p:nvSpPr>
        <p:spPr>
          <a:xfrm>
            <a:off x="228600" y="1371600"/>
            <a:ext cx="8686800" cy="5257800"/>
          </a:xfrm>
        </p:spPr>
        <p:txBody>
          <a:bodyPr>
            <a:normAutofit/>
          </a:bodyPr>
          <a:lstStyle/>
          <a:p>
            <a:pPr marL="1028700" indent="-282575" algn="just">
              <a:buNone/>
            </a:pPr>
            <a:r>
              <a:rPr lang="en-US" dirty="0" err="1"/>
              <a:t>Susman</a:t>
            </a:r>
            <a:r>
              <a:rPr lang="en-US" dirty="0"/>
              <a:t> (1983) distinguishes five </a:t>
            </a:r>
            <a:r>
              <a:rPr lang="en-US" dirty="0" smtClean="0"/>
              <a:t>steps to </a:t>
            </a:r>
            <a:r>
              <a:rPr lang="en-US" dirty="0"/>
              <a:t>be conducted within each research cycle. </a:t>
            </a:r>
            <a:endParaRPr lang="en-US" dirty="0" smtClean="0"/>
          </a:p>
          <a:p>
            <a:pPr marL="1028700" indent="-282575" algn="just"/>
            <a:r>
              <a:rPr lang="en-US" dirty="0" smtClean="0"/>
              <a:t>Initially</a:t>
            </a:r>
            <a:r>
              <a:rPr lang="en-US" dirty="0"/>
              <a:t>, a problem is identified and data is collected for a more detailed diagnosis. </a:t>
            </a:r>
            <a:endParaRPr lang="en-US" dirty="0" smtClean="0"/>
          </a:p>
          <a:p>
            <a:pPr marL="1028700" indent="-282575" algn="just"/>
            <a:r>
              <a:rPr lang="en-US" dirty="0" smtClean="0"/>
              <a:t>This </a:t>
            </a:r>
            <a:r>
              <a:rPr lang="en-US" dirty="0"/>
              <a:t>is followed by several possible solutions, from which a single plan of action </a:t>
            </a:r>
            <a:r>
              <a:rPr lang="en-US" dirty="0" smtClean="0"/>
              <a:t>(Action strategy) emerges </a:t>
            </a:r>
            <a:r>
              <a:rPr lang="en-US" dirty="0"/>
              <a:t>and is implemented. </a:t>
            </a:r>
            <a:endParaRPr lang="en-US" dirty="0" smtClean="0"/>
          </a:p>
          <a:p>
            <a:pPr marL="82296" indent="0">
              <a:buNone/>
            </a:pPr>
            <a:endParaRPr lang="en-US" dirty="0"/>
          </a:p>
        </p:txBody>
      </p:sp>
    </p:spTree>
    <p:extLst>
      <p:ext uri="{BB962C8B-B14F-4D97-AF65-F5344CB8AC3E}">
        <p14:creationId xmlns:p14="http://schemas.microsoft.com/office/powerpoint/2010/main" val="1085050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solidFill>
              </a:rPr>
              <a:t>Steps---</a:t>
            </a:r>
            <a:endParaRPr lang="en-US" dirty="0">
              <a:solidFill>
                <a:schemeClr val="accent3"/>
              </a:solidFill>
            </a:endParaRPr>
          </a:p>
        </p:txBody>
      </p:sp>
      <p:sp>
        <p:nvSpPr>
          <p:cNvPr id="3" name="Content Placeholder 2"/>
          <p:cNvSpPr>
            <a:spLocks noGrp="1"/>
          </p:cNvSpPr>
          <p:nvPr>
            <p:ph idx="1"/>
          </p:nvPr>
        </p:nvSpPr>
        <p:spPr/>
        <p:txBody>
          <a:bodyPr/>
          <a:lstStyle/>
          <a:p>
            <a:pPr algn="just"/>
            <a:r>
              <a:rPr lang="en-US" dirty="0"/>
              <a:t>Data on the results of the intervention are collected and analyzed, and the findings are interpreted in light of how successful the action has been. </a:t>
            </a:r>
          </a:p>
          <a:p>
            <a:pPr algn="just"/>
            <a:r>
              <a:rPr lang="en-US" dirty="0"/>
              <a:t>At this point, the problem is re-assessed (reflection) and the process begins another cycle. This process continues until the problem is resolved.</a:t>
            </a:r>
          </a:p>
          <a:p>
            <a:endParaRPr lang="en-US" dirty="0"/>
          </a:p>
        </p:txBody>
      </p:sp>
    </p:spTree>
    <p:extLst>
      <p:ext uri="{BB962C8B-B14F-4D97-AF65-F5344CB8AC3E}">
        <p14:creationId xmlns:p14="http://schemas.microsoft.com/office/powerpoint/2010/main" val="4793845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pPr algn="ctr"/>
            <a:r>
              <a:rPr lang="en-US" b="1" dirty="0" smtClean="0"/>
              <a:t/>
            </a:r>
            <a:br>
              <a:rPr lang="en-US" b="1" dirty="0" smtClean="0"/>
            </a:br>
            <a:r>
              <a:rPr lang="en-US" b="1" dirty="0" smtClean="0">
                <a:solidFill>
                  <a:schemeClr val="accent3"/>
                </a:solidFill>
              </a:rPr>
              <a:t>Steps ---</a:t>
            </a:r>
            <a:r>
              <a:rPr lang="en-US" dirty="0">
                <a:solidFill>
                  <a:schemeClr val="accent3"/>
                </a:solidFill>
              </a:rPr>
              <a:t/>
            </a:r>
            <a:br>
              <a:rPr lang="en-US" dirty="0">
                <a:solidFill>
                  <a:schemeClr val="accent3"/>
                </a:solidFill>
              </a:rPr>
            </a:br>
            <a:endParaRPr lang="en-US" dirty="0">
              <a:solidFill>
                <a:schemeClr val="accent3"/>
              </a:solidFill>
            </a:endParaRPr>
          </a:p>
        </p:txBody>
      </p:sp>
      <p:sp>
        <p:nvSpPr>
          <p:cNvPr id="3" name="Content Placeholder 2"/>
          <p:cNvSpPr>
            <a:spLocks noGrp="1"/>
          </p:cNvSpPr>
          <p:nvPr>
            <p:ph idx="1"/>
          </p:nvPr>
        </p:nvSpPr>
        <p:spPr>
          <a:xfrm>
            <a:off x="228600" y="1066800"/>
            <a:ext cx="8763000" cy="5638800"/>
          </a:xfrm>
        </p:spPr>
        <p:txBody>
          <a:bodyPr>
            <a:normAutofit fontScale="92500"/>
          </a:bodyPr>
          <a:lstStyle/>
          <a:p>
            <a:pPr marL="855663" indent="0">
              <a:buNone/>
            </a:pPr>
            <a:r>
              <a:rPr lang="en-US" dirty="0" smtClean="0"/>
              <a:t>1. Identification of starting point</a:t>
            </a:r>
          </a:p>
          <a:p>
            <a:pPr marL="855663" indent="0" algn="just">
              <a:buNone/>
            </a:pPr>
            <a:r>
              <a:rPr lang="en-US" dirty="0"/>
              <a:t>Typically, starting points for research begin with experiences of discrepancies. They can be: </a:t>
            </a:r>
            <a:endParaRPr lang="en-US" dirty="0" smtClean="0"/>
          </a:p>
          <a:p>
            <a:pPr marL="855663" indent="0" algn="just"/>
            <a:r>
              <a:rPr lang="en-US" dirty="0" smtClean="0"/>
              <a:t>discrepancies </a:t>
            </a:r>
            <a:r>
              <a:rPr lang="en-US" dirty="0"/>
              <a:t>between plans and expectations on the one hand and actual practice on the </a:t>
            </a:r>
            <a:r>
              <a:rPr lang="en-US" dirty="0" smtClean="0"/>
              <a:t>other; </a:t>
            </a:r>
          </a:p>
          <a:p>
            <a:pPr marL="855663" indent="0" algn="just"/>
            <a:r>
              <a:rPr lang="en-US" dirty="0" smtClean="0"/>
              <a:t>discrepancies </a:t>
            </a:r>
            <a:r>
              <a:rPr lang="en-US" dirty="0"/>
              <a:t>between the present situation and a general value orientation or an aim </a:t>
            </a:r>
            <a:endParaRPr lang="en-US" dirty="0" smtClean="0"/>
          </a:p>
          <a:p>
            <a:pPr marL="855663" indent="0" algn="just"/>
            <a:r>
              <a:rPr lang="en-US" dirty="0" smtClean="0"/>
              <a:t>discrepancies </a:t>
            </a:r>
            <a:r>
              <a:rPr lang="en-US" dirty="0"/>
              <a:t>between the way in which different people view one and the same </a:t>
            </a:r>
            <a:r>
              <a:rPr lang="en-US" dirty="0" smtClean="0"/>
              <a:t>situation. </a:t>
            </a:r>
          </a:p>
          <a:p>
            <a:pPr marL="855663" indent="0" algn="just">
              <a:buNone/>
            </a:pPr>
            <a:r>
              <a:rPr lang="en-US" dirty="0" smtClean="0"/>
              <a:t>Action </a:t>
            </a:r>
            <a:r>
              <a:rPr lang="en-US" dirty="0"/>
              <a:t>research begins with reflection upon such </a:t>
            </a:r>
            <a:r>
              <a:rPr lang="en-US" dirty="0" smtClean="0"/>
              <a:t>discrepancies. </a:t>
            </a:r>
          </a:p>
        </p:txBody>
      </p:sp>
    </p:spTree>
    <p:extLst>
      <p:ext uri="{BB962C8B-B14F-4D97-AF65-F5344CB8AC3E}">
        <p14:creationId xmlns:p14="http://schemas.microsoft.com/office/powerpoint/2010/main" val="132279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solidFill>
              </a:rPr>
              <a:t>Steps---</a:t>
            </a:r>
            <a:endParaRPr lang="en-US" dirty="0">
              <a:solidFill>
                <a:schemeClr val="accent3"/>
              </a:solidFill>
            </a:endParaRPr>
          </a:p>
        </p:txBody>
      </p:sp>
      <p:sp>
        <p:nvSpPr>
          <p:cNvPr id="3" name="Content Placeholder 2"/>
          <p:cNvSpPr>
            <a:spLocks noGrp="1"/>
          </p:cNvSpPr>
          <p:nvPr>
            <p:ph idx="1"/>
          </p:nvPr>
        </p:nvSpPr>
        <p:spPr>
          <a:xfrm>
            <a:off x="228600" y="1447800"/>
            <a:ext cx="8686800" cy="5181600"/>
          </a:xfrm>
        </p:spPr>
        <p:txBody>
          <a:bodyPr>
            <a:normAutofit lnSpcReduction="10000"/>
          </a:bodyPr>
          <a:lstStyle/>
          <a:p>
            <a:pPr marL="969963" indent="-282575">
              <a:buNone/>
            </a:pPr>
            <a:r>
              <a:rPr lang="en-US" dirty="0" smtClean="0"/>
              <a:t>2. Preliminary Study (Reconnaissance) </a:t>
            </a:r>
          </a:p>
          <a:p>
            <a:pPr marL="969963" indent="-282575" algn="just"/>
            <a:r>
              <a:rPr lang="en-US" dirty="0" smtClean="0"/>
              <a:t>Preliminary </a:t>
            </a:r>
            <a:r>
              <a:rPr lang="en-US" dirty="0"/>
              <a:t>study is very important to be done to know the real </a:t>
            </a:r>
            <a:r>
              <a:rPr lang="en-US" dirty="0" smtClean="0"/>
              <a:t>situation of the problem by collecting and analyzing data (pre-intervention data collection and analysis).</a:t>
            </a:r>
          </a:p>
          <a:p>
            <a:pPr marL="969963" indent="-282575" algn="just"/>
            <a:r>
              <a:rPr lang="en-US" dirty="0"/>
              <a:t>The reconnaissance is a </a:t>
            </a:r>
            <a:r>
              <a:rPr lang="en-US" dirty="0" smtClean="0"/>
              <a:t>situational analysis </a:t>
            </a:r>
            <a:r>
              <a:rPr lang="en-US" dirty="0"/>
              <a:t>which produces a broad overview </a:t>
            </a:r>
            <a:r>
              <a:rPr lang="en-US" dirty="0" smtClean="0"/>
              <a:t>of the </a:t>
            </a:r>
            <a:r>
              <a:rPr lang="en-US" dirty="0"/>
              <a:t>action research context, current practices</a:t>
            </a:r>
            <a:r>
              <a:rPr lang="en-US" dirty="0" smtClean="0"/>
              <a:t>, participants</a:t>
            </a:r>
            <a:r>
              <a:rPr lang="en-US" dirty="0"/>
              <a:t>, and concerns.</a:t>
            </a:r>
            <a:endParaRPr lang="en-US" dirty="0" smtClean="0"/>
          </a:p>
          <a:p>
            <a:pPr marL="969963" indent="-282575" algn="just"/>
            <a:r>
              <a:rPr lang="en-US" dirty="0" smtClean="0"/>
              <a:t>It focuses on assessing the real situation.</a:t>
            </a:r>
          </a:p>
        </p:txBody>
      </p:sp>
    </p:spTree>
    <p:extLst>
      <p:ext uri="{BB962C8B-B14F-4D97-AF65-F5344CB8AC3E}">
        <p14:creationId xmlns:p14="http://schemas.microsoft.com/office/powerpoint/2010/main" val="3154013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solidFill>
              </a:rPr>
              <a:t>Steps---</a:t>
            </a:r>
            <a:endParaRPr lang="en-US" dirty="0">
              <a:solidFill>
                <a:schemeClr val="accent3"/>
              </a:solidFill>
            </a:endParaRPr>
          </a:p>
        </p:txBody>
      </p:sp>
      <p:sp>
        <p:nvSpPr>
          <p:cNvPr id="3" name="Content Placeholder 2"/>
          <p:cNvSpPr>
            <a:spLocks noGrp="1"/>
          </p:cNvSpPr>
          <p:nvPr>
            <p:ph idx="1"/>
          </p:nvPr>
        </p:nvSpPr>
        <p:spPr/>
        <p:txBody>
          <a:bodyPr/>
          <a:lstStyle/>
          <a:p>
            <a:pPr algn="just"/>
            <a:r>
              <a:rPr lang="en-US" dirty="0"/>
              <a:t>To report the effects of the change you need a record of the situation before and after the change. </a:t>
            </a:r>
          </a:p>
          <a:p>
            <a:pPr algn="just"/>
            <a:r>
              <a:rPr lang="en-US" dirty="0"/>
              <a:t>What were the observations which promoted your concern? What are the current practices and the current situation? </a:t>
            </a:r>
          </a:p>
          <a:p>
            <a:endParaRPr lang="en-US" dirty="0"/>
          </a:p>
        </p:txBody>
      </p:sp>
    </p:spTree>
    <p:extLst>
      <p:ext uri="{BB962C8B-B14F-4D97-AF65-F5344CB8AC3E}">
        <p14:creationId xmlns:p14="http://schemas.microsoft.com/office/powerpoint/2010/main" val="19423435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solidFill>
              </a:rPr>
              <a:t>Steps---</a:t>
            </a:r>
            <a:endParaRPr lang="en-US" dirty="0">
              <a:solidFill>
                <a:schemeClr val="accent3"/>
              </a:solidFill>
            </a:endParaRPr>
          </a:p>
        </p:txBody>
      </p:sp>
      <p:sp>
        <p:nvSpPr>
          <p:cNvPr id="3" name="Content Placeholder 2"/>
          <p:cNvSpPr>
            <a:spLocks noGrp="1"/>
          </p:cNvSpPr>
          <p:nvPr>
            <p:ph idx="1"/>
          </p:nvPr>
        </p:nvSpPr>
        <p:spPr/>
        <p:txBody>
          <a:bodyPr/>
          <a:lstStyle/>
          <a:p>
            <a:pPr marL="0" indent="0">
              <a:buNone/>
            </a:pPr>
            <a:r>
              <a:rPr lang="en-US" dirty="0" smtClean="0"/>
              <a:t>3. Literature review</a:t>
            </a:r>
          </a:p>
          <a:p>
            <a:pPr marL="82296" indent="0" algn="just">
              <a:buNone/>
            </a:pPr>
            <a:r>
              <a:rPr lang="en-US" dirty="0"/>
              <a:t>Check literature </a:t>
            </a:r>
            <a:endParaRPr lang="en-US" dirty="0" smtClean="0"/>
          </a:p>
          <a:p>
            <a:pPr algn="just"/>
            <a:r>
              <a:rPr lang="en-US" dirty="0" smtClean="0"/>
              <a:t>To learn more about the topic</a:t>
            </a:r>
            <a:endParaRPr lang="en-US" dirty="0"/>
          </a:p>
          <a:p>
            <a:pPr algn="just"/>
            <a:r>
              <a:rPr lang="en-US" dirty="0" smtClean="0"/>
              <a:t>to identify solutions </a:t>
            </a:r>
          </a:p>
        </p:txBody>
      </p:sp>
    </p:spTree>
    <p:extLst>
      <p:ext uri="{BB962C8B-B14F-4D97-AF65-F5344CB8AC3E}">
        <p14:creationId xmlns:p14="http://schemas.microsoft.com/office/powerpoint/2010/main" val="13957079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pPr algn="ctr"/>
            <a:r>
              <a:rPr lang="en-US" dirty="0" smtClean="0">
                <a:solidFill>
                  <a:schemeClr val="accent3"/>
                </a:solidFill>
              </a:rPr>
              <a:t>Steps---</a:t>
            </a:r>
            <a:endParaRPr lang="en-US" dirty="0">
              <a:solidFill>
                <a:schemeClr val="accent3"/>
              </a:solidFill>
            </a:endParaRPr>
          </a:p>
        </p:txBody>
      </p:sp>
      <p:sp>
        <p:nvSpPr>
          <p:cNvPr id="3" name="Content Placeholder 2"/>
          <p:cNvSpPr>
            <a:spLocks noGrp="1"/>
          </p:cNvSpPr>
          <p:nvPr>
            <p:ph idx="1"/>
          </p:nvPr>
        </p:nvSpPr>
        <p:spPr>
          <a:xfrm>
            <a:off x="152400" y="1219200"/>
            <a:ext cx="8839200" cy="5638800"/>
          </a:xfrm>
        </p:spPr>
        <p:txBody>
          <a:bodyPr>
            <a:normAutofit lnSpcReduction="10000"/>
          </a:bodyPr>
          <a:lstStyle/>
          <a:p>
            <a:pPr marL="969963" indent="-173038">
              <a:buNone/>
            </a:pPr>
            <a:r>
              <a:rPr lang="en-US" dirty="0" smtClean="0"/>
              <a:t>4. Developing action strategy</a:t>
            </a:r>
          </a:p>
          <a:p>
            <a:pPr marL="969963" indent="-173038" algn="just"/>
            <a:r>
              <a:rPr lang="en-US" dirty="0" smtClean="0"/>
              <a:t>Action </a:t>
            </a:r>
            <a:r>
              <a:rPr lang="en-US" dirty="0"/>
              <a:t>strategies are actions which are planned and put into practice by the </a:t>
            </a:r>
            <a:r>
              <a:rPr lang="en-US" dirty="0" smtClean="0"/>
              <a:t>researcher </a:t>
            </a:r>
            <a:r>
              <a:rPr lang="en-US" dirty="0"/>
              <a:t>in order to improve the situation or its context</a:t>
            </a:r>
            <a:r>
              <a:rPr lang="en-US" dirty="0" smtClean="0"/>
              <a:t>.</a:t>
            </a:r>
          </a:p>
          <a:p>
            <a:pPr marL="969963" indent="-173038" algn="just"/>
            <a:r>
              <a:rPr lang="en-US" dirty="0"/>
              <a:t>Action strategies can be thought of as preliminary answers to the researcher’s </a:t>
            </a:r>
            <a:r>
              <a:rPr lang="en-US" dirty="0" smtClean="0"/>
              <a:t>questions.</a:t>
            </a:r>
          </a:p>
          <a:p>
            <a:pPr marL="969963" indent="-173038" algn="just"/>
            <a:r>
              <a:rPr lang="en-US" dirty="0"/>
              <a:t>Usually, an action strategy will consist of a number of coordinated actions planned on the basis of the research. </a:t>
            </a:r>
            <a:endParaRPr lang="en-US" dirty="0" smtClean="0"/>
          </a:p>
          <a:p>
            <a:pPr algn="just"/>
            <a:endParaRPr lang="en-US" dirty="0" smtClean="0"/>
          </a:p>
          <a:p>
            <a:pPr algn="just"/>
            <a:endParaRPr lang="en-US" dirty="0"/>
          </a:p>
        </p:txBody>
      </p:sp>
    </p:spTree>
    <p:extLst>
      <p:ext uri="{BB962C8B-B14F-4D97-AF65-F5344CB8AC3E}">
        <p14:creationId xmlns:p14="http://schemas.microsoft.com/office/powerpoint/2010/main" val="377960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solidFill>
              </a:rPr>
              <a:t>Steps---</a:t>
            </a:r>
            <a:endParaRPr lang="en-US" dirty="0">
              <a:solidFill>
                <a:schemeClr val="accent3"/>
              </a:solidFill>
            </a:endParaRPr>
          </a:p>
        </p:txBody>
      </p:sp>
      <p:sp>
        <p:nvSpPr>
          <p:cNvPr id="3" name="Content Placeholder 2"/>
          <p:cNvSpPr>
            <a:spLocks noGrp="1"/>
          </p:cNvSpPr>
          <p:nvPr>
            <p:ph idx="1"/>
          </p:nvPr>
        </p:nvSpPr>
        <p:spPr>
          <a:xfrm>
            <a:off x="1435608" y="1447800"/>
            <a:ext cx="7498080" cy="5029200"/>
          </a:xfrm>
        </p:spPr>
        <p:txBody>
          <a:bodyPr>
            <a:normAutofit fontScale="92500" lnSpcReduction="10000"/>
          </a:bodyPr>
          <a:lstStyle/>
          <a:p>
            <a:pPr algn="just"/>
            <a:r>
              <a:rPr lang="en-US" dirty="0"/>
              <a:t>The most important source of our action strategy is our new understanding gained from analysis of the situation. </a:t>
            </a:r>
          </a:p>
          <a:p>
            <a:pPr algn="just"/>
            <a:r>
              <a:rPr lang="en-US" dirty="0"/>
              <a:t>Develop an action plan that includes a method of intervention. </a:t>
            </a:r>
            <a:endParaRPr lang="en-US" dirty="0" smtClean="0"/>
          </a:p>
          <a:p>
            <a:pPr algn="just"/>
            <a:r>
              <a:rPr lang="en-US" dirty="0" smtClean="0"/>
              <a:t>Who </a:t>
            </a:r>
            <a:r>
              <a:rPr lang="en-US" dirty="0"/>
              <a:t>is going to do what, and by when? What are the proposed actions to be taken? How do you intend to implement your revised actions? </a:t>
            </a:r>
            <a:endParaRPr lang="en-US" dirty="0" smtClean="0"/>
          </a:p>
          <a:p>
            <a:pPr algn="just"/>
            <a:r>
              <a:rPr lang="en-US" dirty="0" smtClean="0"/>
              <a:t>You </a:t>
            </a:r>
            <a:r>
              <a:rPr lang="en-US" dirty="0"/>
              <a:t>also need to make plans for observation or monitoring your proposed changes.</a:t>
            </a:r>
          </a:p>
          <a:p>
            <a:endParaRPr lang="en-US" dirty="0"/>
          </a:p>
        </p:txBody>
      </p:sp>
    </p:spTree>
    <p:extLst>
      <p:ext uri="{BB962C8B-B14F-4D97-AF65-F5344CB8AC3E}">
        <p14:creationId xmlns:p14="http://schemas.microsoft.com/office/powerpoint/2010/main" val="6114329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solidFill>
              </a:rPr>
              <a:t>Steps---</a:t>
            </a:r>
            <a:endParaRPr lang="en-US" dirty="0">
              <a:solidFill>
                <a:schemeClr val="accent3"/>
              </a:solidFill>
            </a:endParaRPr>
          </a:p>
        </p:txBody>
      </p:sp>
      <p:sp>
        <p:nvSpPr>
          <p:cNvPr id="3" name="Content Placeholder 2"/>
          <p:cNvSpPr>
            <a:spLocks noGrp="1"/>
          </p:cNvSpPr>
          <p:nvPr>
            <p:ph idx="1"/>
          </p:nvPr>
        </p:nvSpPr>
        <p:spPr/>
        <p:txBody>
          <a:bodyPr/>
          <a:lstStyle/>
          <a:p>
            <a:pPr marL="0" indent="0">
              <a:buNone/>
            </a:pPr>
            <a:r>
              <a:rPr lang="en-US" dirty="0" smtClean="0"/>
              <a:t>5. Intervention (Implementing action strategy)</a:t>
            </a:r>
          </a:p>
          <a:p>
            <a:r>
              <a:rPr lang="en-US" dirty="0" smtClean="0"/>
              <a:t>Put your plan into action to change or bring an improvement in the situation </a:t>
            </a:r>
          </a:p>
          <a:p>
            <a:pPr marL="0" indent="0">
              <a:buNone/>
            </a:pPr>
            <a:endParaRPr lang="en-US" dirty="0"/>
          </a:p>
        </p:txBody>
      </p:sp>
    </p:spTree>
    <p:extLst>
      <p:ext uri="{BB962C8B-B14F-4D97-AF65-F5344CB8AC3E}">
        <p14:creationId xmlns:p14="http://schemas.microsoft.com/office/powerpoint/2010/main" val="31234066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886700" cy="514315"/>
          </a:xfrm>
        </p:spPr>
        <p:txBody>
          <a:bodyPr>
            <a:normAutofit fontScale="90000"/>
          </a:bodyPr>
          <a:lstStyle/>
          <a:p>
            <a:pPr algn="ctr"/>
            <a:r>
              <a:rPr lang="en-US" b="1" dirty="0">
                <a:solidFill>
                  <a:schemeClr val="accent3"/>
                </a:solidFill>
              </a:rPr>
              <a:t>Nature and Meaning of Research</a:t>
            </a:r>
            <a:endParaRPr lang="en-GB" b="1" dirty="0">
              <a:solidFill>
                <a:schemeClr val="accent3"/>
              </a:solidFill>
            </a:endParaRPr>
          </a:p>
        </p:txBody>
      </p:sp>
      <p:sp>
        <p:nvSpPr>
          <p:cNvPr id="3" name="Content Placeholder 2"/>
          <p:cNvSpPr>
            <a:spLocks noGrp="1"/>
          </p:cNvSpPr>
          <p:nvPr>
            <p:ph idx="1"/>
          </p:nvPr>
        </p:nvSpPr>
        <p:spPr>
          <a:xfrm>
            <a:off x="276367" y="971515"/>
            <a:ext cx="8679976" cy="5657885"/>
          </a:xfrm>
        </p:spPr>
        <p:txBody>
          <a:bodyPr>
            <a:normAutofit/>
          </a:bodyPr>
          <a:lstStyle/>
          <a:p>
            <a:pPr algn="just"/>
            <a:r>
              <a:rPr lang="en-US" sz="2800" dirty="0" smtClean="0"/>
              <a:t>The </a:t>
            </a:r>
            <a:r>
              <a:rPr lang="en-US" sz="2800" dirty="0"/>
              <a:t>word research itself is derived from the French word “recherché” which means to </a:t>
            </a:r>
            <a:r>
              <a:rPr lang="en-US" sz="2800" dirty="0">
                <a:solidFill>
                  <a:srgbClr val="00B0F0"/>
                </a:solidFill>
              </a:rPr>
              <a:t>travel through </a:t>
            </a:r>
            <a:r>
              <a:rPr lang="en-US" sz="2800" dirty="0"/>
              <a:t>or to </a:t>
            </a:r>
            <a:r>
              <a:rPr lang="en-US" sz="2800" dirty="0">
                <a:solidFill>
                  <a:srgbClr val="00B0F0"/>
                </a:solidFill>
              </a:rPr>
              <a:t>survey</a:t>
            </a:r>
            <a:r>
              <a:rPr lang="en-US" sz="2800" dirty="0"/>
              <a:t>. </a:t>
            </a:r>
          </a:p>
          <a:p>
            <a:pPr algn="just"/>
            <a:r>
              <a:rPr lang="en-US" sz="2800" dirty="0"/>
              <a:t>UNESCO (1962) defined research as “the orderly investigation of a subject matter for the purpose of adding to knowledge”. </a:t>
            </a:r>
          </a:p>
          <a:p>
            <a:pPr algn="just"/>
            <a:r>
              <a:rPr lang="en-US" sz="2800" dirty="0" smtClean="0"/>
              <a:t>Research </a:t>
            </a:r>
            <a:r>
              <a:rPr lang="en-US" sz="2800" dirty="0"/>
              <a:t>is also defined as a systematic investigation of a given phenomenon (phenomena) or event (s) by collecting, organizing, analyzing, and interpreting data in order </a:t>
            </a:r>
            <a:r>
              <a:rPr lang="en-US" sz="2800" dirty="0">
                <a:solidFill>
                  <a:srgbClr val="FF0000"/>
                </a:solidFill>
              </a:rPr>
              <a:t>to give solution </a:t>
            </a:r>
            <a:r>
              <a:rPr lang="en-US" sz="2800" dirty="0"/>
              <a:t>to a problem or </a:t>
            </a:r>
            <a:r>
              <a:rPr lang="en-US" sz="2800" dirty="0">
                <a:solidFill>
                  <a:srgbClr val="FF0000"/>
                </a:solidFill>
              </a:rPr>
              <a:t>to add to the knowledge</a:t>
            </a:r>
            <a:r>
              <a:rPr lang="en-US" sz="2800" dirty="0"/>
              <a:t> already acquired. </a:t>
            </a:r>
            <a:endParaRPr lang="en-GB" sz="2800" dirty="0"/>
          </a:p>
          <a:p>
            <a:pPr marL="0" indent="0">
              <a:buNone/>
            </a:pPr>
            <a:endParaRPr lang="en-GB" dirty="0"/>
          </a:p>
        </p:txBody>
      </p:sp>
    </p:spTree>
    <p:extLst>
      <p:ext uri="{BB962C8B-B14F-4D97-AF65-F5344CB8AC3E}">
        <p14:creationId xmlns:p14="http://schemas.microsoft.com/office/powerpoint/2010/main" val="4289275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solidFill>
              </a:rPr>
              <a:t>Steps---</a:t>
            </a:r>
            <a:endParaRPr lang="en-US" dirty="0">
              <a:solidFill>
                <a:schemeClr val="accent3"/>
              </a:solidFill>
            </a:endParaRPr>
          </a:p>
        </p:txBody>
      </p:sp>
      <p:sp>
        <p:nvSpPr>
          <p:cNvPr id="3" name="Content Placeholder 2"/>
          <p:cNvSpPr>
            <a:spLocks noGrp="1"/>
          </p:cNvSpPr>
          <p:nvPr>
            <p:ph idx="1"/>
          </p:nvPr>
        </p:nvSpPr>
        <p:spPr/>
        <p:txBody>
          <a:bodyPr>
            <a:normAutofit lnSpcReduction="10000"/>
          </a:bodyPr>
          <a:lstStyle/>
          <a:p>
            <a:pPr marL="0" indent="0">
              <a:buNone/>
            </a:pPr>
            <a:r>
              <a:rPr lang="en-US" dirty="0" smtClean="0"/>
              <a:t>6. Observation (Evaluating result)</a:t>
            </a:r>
          </a:p>
          <a:p>
            <a:pPr algn="just"/>
            <a:r>
              <a:rPr lang="en-US" dirty="0" smtClean="0"/>
              <a:t>Refers to collecting appropriate data, analyzing the data, interpreting it and drawing conclusion for the purpose of checking whether the implementation was successful.</a:t>
            </a:r>
          </a:p>
          <a:p>
            <a:pPr algn="just"/>
            <a:r>
              <a:rPr lang="en-US" dirty="0"/>
              <a:t>Detailed observation, monitoring and recording enables you to assess the effect of your action or intervention and hence the effectiveness of the proposed change. </a:t>
            </a:r>
          </a:p>
        </p:txBody>
      </p:sp>
    </p:spTree>
    <p:extLst>
      <p:ext uri="{BB962C8B-B14F-4D97-AF65-F5344CB8AC3E}">
        <p14:creationId xmlns:p14="http://schemas.microsoft.com/office/powerpoint/2010/main" val="122110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solidFill>
              </a:rPr>
              <a:t>Steps---</a:t>
            </a:r>
            <a:endParaRPr lang="en-US" dirty="0">
              <a:solidFill>
                <a:schemeClr val="accent3"/>
              </a:solidFill>
            </a:endParaRPr>
          </a:p>
        </p:txBody>
      </p:sp>
      <p:sp>
        <p:nvSpPr>
          <p:cNvPr id="3" name="Content Placeholder 2"/>
          <p:cNvSpPr>
            <a:spLocks noGrp="1"/>
          </p:cNvSpPr>
          <p:nvPr>
            <p:ph idx="1"/>
          </p:nvPr>
        </p:nvSpPr>
        <p:spPr>
          <a:xfrm>
            <a:off x="304800" y="1600200"/>
            <a:ext cx="8610600" cy="5029200"/>
          </a:xfrm>
        </p:spPr>
        <p:txBody>
          <a:bodyPr>
            <a:normAutofit/>
          </a:bodyPr>
          <a:lstStyle/>
          <a:p>
            <a:pPr marL="1147763" indent="-282575">
              <a:buNone/>
            </a:pPr>
            <a:r>
              <a:rPr lang="en-US" dirty="0" smtClean="0"/>
              <a:t>7. Reflection (Communicating result)</a:t>
            </a:r>
          </a:p>
          <a:p>
            <a:pPr marL="1147763" indent="-282575" algn="just"/>
            <a:r>
              <a:rPr lang="en-US" dirty="0"/>
              <a:t>The final step is to reflect on what has been accomplished. </a:t>
            </a:r>
            <a:endParaRPr lang="en-US" dirty="0" smtClean="0"/>
          </a:p>
          <a:p>
            <a:pPr marL="1147763" indent="-282575" algn="just"/>
            <a:r>
              <a:rPr lang="en-US" dirty="0" smtClean="0"/>
              <a:t>How </a:t>
            </a:r>
            <a:r>
              <a:rPr lang="en-US" dirty="0"/>
              <a:t>has the situation changed? Is your problem solved? Have you seen positive results? Do you need more time? Do you need to start over</a:t>
            </a:r>
            <a:r>
              <a:rPr lang="en-US" dirty="0" smtClean="0"/>
              <a:t>?</a:t>
            </a:r>
          </a:p>
        </p:txBody>
      </p:sp>
    </p:spTree>
    <p:extLst>
      <p:ext uri="{BB962C8B-B14F-4D97-AF65-F5344CB8AC3E}">
        <p14:creationId xmlns:p14="http://schemas.microsoft.com/office/powerpoint/2010/main" val="10574516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solidFill>
              </a:rPr>
              <a:t>Steps---</a:t>
            </a:r>
            <a:endParaRPr lang="en-US" dirty="0">
              <a:solidFill>
                <a:schemeClr val="accent3"/>
              </a:solidFill>
            </a:endParaRPr>
          </a:p>
        </p:txBody>
      </p:sp>
      <p:sp>
        <p:nvSpPr>
          <p:cNvPr id="3" name="Content Placeholder 2"/>
          <p:cNvSpPr>
            <a:spLocks noGrp="1"/>
          </p:cNvSpPr>
          <p:nvPr>
            <p:ph idx="1"/>
          </p:nvPr>
        </p:nvSpPr>
        <p:spPr/>
        <p:txBody>
          <a:bodyPr/>
          <a:lstStyle/>
          <a:p>
            <a:pPr algn="just"/>
            <a:r>
              <a:rPr lang="en-US" dirty="0"/>
              <a:t>Reflection is not an end in itself but a means to an end – the end being refined action. </a:t>
            </a:r>
          </a:p>
          <a:p>
            <a:pPr algn="just"/>
            <a:r>
              <a:rPr lang="en-US" dirty="0"/>
              <a:t>Refined action may include:</a:t>
            </a:r>
          </a:p>
          <a:p>
            <a:pPr marL="457200" lvl="1" indent="0" algn="just">
              <a:buNone/>
            </a:pPr>
            <a:r>
              <a:rPr lang="en-US" dirty="0"/>
              <a:t>· a new way of doing something;</a:t>
            </a:r>
          </a:p>
          <a:p>
            <a:pPr marL="457200" lvl="1" indent="0" algn="just">
              <a:buNone/>
            </a:pPr>
            <a:r>
              <a:rPr lang="en-US" dirty="0"/>
              <a:t>· the clarification of an issue;</a:t>
            </a:r>
          </a:p>
          <a:p>
            <a:pPr marL="457200" lvl="1" indent="0" algn="just">
              <a:buNone/>
            </a:pPr>
            <a:r>
              <a:rPr lang="en-US" dirty="0"/>
              <a:t>· The development of a skill; and</a:t>
            </a:r>
          </a:p>
          <a:p>
            <a:pPr marL="457200" lvl="1" indent="0" algn="just">
              <a:buNone/>
            </a:pPr>
            <a:r>
              <a:rPr lang="en-US" dirty="0"/>
              <a:t>· The resolution of a problem.</a:t>
            </a:r>
          </a:p>
          <a:p>
            <a:endParaRPr lang="en-US" dirty="0"/>
          </a:p>
        </p:txBody>
      </p:sp>
    </p:spTree>
    <p:extLst>
      <p:ext uri="{BB962C8B-B14F-4D97-AF65-F5344CB8AC3E}">
        <p14:creationId xmlns:p14="http://schemas.microsoft.com/office/powerpoint/2010/main" val="13000560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solidFill>
              </a:rPr>
              <a:t>Steps---</a:t>
            </a:r>
            <a:endParaRPr lang="en-US" dirty="0">
              <a:solidFill>
                <a:schemeClr val="accent3"/>
              </a:solidFill>
            </a:endParaRPr>
          </a:p>
        </p:txBody>
      </p:sp>
      <p:sp>
        <p:nvSpPr>
          <p:cNvPr id="3" name="Content Placeholder 2"/>
          <p:cNvSpPr>
            <a:spLocks noGrp="1"/>
          </p:cNvSpPr>
          <p:nvPr>
            <p:ph idx="1"/>
          </p:nvPr>
        </p:nvSpPr>
        <p:spPr/>
        <p:txBody>
          <a:bodyPr/>
          <a:lstStyle/>
          <a:p>
            <a:pPr marL="0" indent="0">
              <a:buNone/>
            </a:pPr>
            <a:r>
              <a:rPr lang="en-US" dirty="0" smtClean="0"/>
              <a:t>8. Plan for subsequent action cycles (Second phase)</a:t>
            </a:r>
            <a:endParaRPr lang="en-US" dirty="0"/>
          </a:p>
        </p:txBody>
      </p:sp>
    </p:spTree>
    <p:extLst>
      <p:ext uri="{BB962C8B-B14F-4D97-AF65-F5344CB8AC3E}">
        <p14:creationId xmlns:p14="http://schemas.microsoft.com/office/powerpoint/2010/main" val="40854543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solidFill>
              </a:rPr>
              <a:t>Activity</a:t>
            </a:r>
            <a:endParaRPr lang="en-US" dirty="0">
              <a:solidFill>
                <a:schemeClr val="accent3"/>
              </a:solidFill>
            </a:endParaRPr>
          </a:p>
        </p:txBody>
      </p:sp>
      <p:sp>
        <p:nvSpPr>
          <p:cNvPr id="3" name="Content Placeholder 2"/>
          <p:cNvSpPr>
            <a:spLocks noGrp="1"/>
          </p:cNvSpPr>
          <p:nvPr>
            <p:ph idx="1"/>
          </p:nvPr>
        </p:nvSpPr>
        <p:spPr>
          <a:xfrm>
            <a:off x="152400" y="1295400"/>
            <a:ext cx="8763000" cy="5486400"/>
          </a:xfrm>
        </p:spPr>
        <p:txBody>
          <a:bodyPr>
            <a:normAutofit fontScale="85000" lnSpcReduction="10000"/>
          </a:bodyPr>
          <a:lstStyle/>
          <a:p>
            <a:pPr marL="0" indent="0">
              <a:buNone/>
            </a:pPr>
            <a:r>
              <a:rPr lang="en-US" b="1" dirty="0"/>
              <a:t>Activity 1:</a:t>
            </a:r>
            <a:endParaRPr lang="en-US" dirty="0"/>
          </a:p>
          <a:p>
            <a:pPr algn="just"/>
            <a:r>
              <a:rPr lang="en-US" dirty="0">
                <a:latin typeface="Times New Roman" pitchFamily="18" charset="0"/>
                <a:cs typeface="Times New Roman" pitchFamily="18" charset="0"/>
              </a:rPr>
              <a:t>Imagine that you are interested in examining a specific problem that occurs in </a:t>
            </a:r>
            <a:r>
              <a:rPr lang="en-US" dirty="0" smtClean="0">
                <a:latin typeface="Times New Roman" pitchFamily="18" charset="0"/>
                <a:cs typeface="Times New Roman" pitchFamily="18" charset="0"/>
              </a:rPr>
              <a:t>your college. </a:t>
            </a:r>
            <a:r>
              <a:rPr lang="en-US" dirty="0">
                <a:latin typeface="Times New Roman" pitchFamily="18" charset="0"/>
                <a:cs typeface="Times New Roman" pitchFamily="18" charset="0"/>
              </a:rPr>
              <a:t>For this activity, you need to identify a problem (e.g., girls lose confidence in </a:t>
            </a:r>
            <a:r>
              <a:rPr lang="en-US" dirty="0" smtClean="0">
                <a:latin typeface="Times New Roman" pitchFamily="18" charset="0"/>
                <a:cs typeface="Times New Roman" pitchFamily="18" charset="0"/>
              </a:rPr>
              <a:t>hard skills), </a:t>
            </a:r>
            <a:r>
              <a:rPr lang="en-US" dirty="0">
                <a:latin typeface="Times New Roman" pitchFamily="18" charset="0"/>
                <a:cs typeface="Times New Roman" pitchFamily="18" charset="0"/>
              </a:rPr>
              <a:t>devise a plan (develop an intervention </a:t>
            </a:r>
            <a:r>
              <a:rPr lang="en-US" dirty="0" smtClean="0">
                <a:latin typeface="Times New Roman" pitchFamily="18" charset="0"/>
                <a:cs typeface="Times New Roman" pitchFamily="18" charset="0"/>
              </a:rPr>
              <a:t>to </a:t>
            </a:r>
            <a:r>
              <a:rPr lang="en-US" dirty="0">
                <a:latin typeface="Times New Roman" pitchFamily="18" charset="0"/>
                <a:cs typeface="Times New Roman" pitchFamily="18" charset="0"/>
              </a:rPr>
              <a:t>help increase the self-efficacy of female students in </a:t>
            </a:r>
            <a:r>
              <a:rPr lang="en-US" dirty="0" smtClean="0">
                <a:latin typeface="Times New Roman" pitchFamily="18" charset="0"/>
                <a:cs typeface="Times New Roman" pitchFamily="18" charset="0"/>
              </a:rPr>
              <a:t>hard skills), </a:t>
            </a:r>
            <a:r>
              <a:rPr lang="en-US" dirty="0">
                <a:latin typeface="Times New Roman" pitchFamily="18" charset="0"/>
                <a:cs typeface="Times New Roman" pitchFamily="18" charset="0"/>
              </a:rPr>
              <a:t>implement the plan </a:t>
            </a:r>
            <a:r>
              <a:rPr lang="en-US" dirty="0" smtClean="0">
                <a:latin typeface="Times New Roman" pitchFamily="18" charset="0"/>
                <a:cs typeface="Times New Roman" pitchFamily="18" charset="0"/>
              </a:rPr>
              <a:t>(conduct </a:t>
            </a:r>
            <a:r>
              <a:rPr lang="en-US" dirty="0">
                <a:latin typeface="Times New Roman" pitchFamily="18" charset="0"/>
                <a:cs typeface="Times New Roman" pitchFamily="18" charset="0"/>
              </a:rPr>
              <a:t>the intervention for two quarters), observe the outcome (circulate surveys questioning how the students rate their </a:t>
            </a:r>
            <a:r>
              <a:rPr lang="en-US" dirty="0" smtClean="0">
                <a:latin typeface="Times New Roman" pitchFamily="18" charset="0"/>
                <a:cs typeface="Times New Roman" pitchFamily="18" charset="0"/>
              </a:rPr>
              <a:t>competency in hard skill), </a:t>
            </a:r>
            <a:r>
              <a:rPr lang="en-US" dirty="0">
                <a:latin typeface="Times New Roman" pitchFamily="18" charset="0"/>
                <a:cs typeface="Times New Roman" pitchFamily="18" charset="0"/>
              </a:rPr>
              <a:t>and reflect on the process (note whether the intervention was successful or not, and discuss possible areas of improvement). After writing down the five steps on paper, reflect on the process and how effective you think that action research was.</a:t>
            </a:r>
          </a:p>
          <a:p>
            <a:endParaRPr lang="en-US" dirty="0"/>
          </a:p>
        </p:txBody>
      </p:sp>
    </p:spTree>
    <p:extLst>
      <p:ext uri="{BB962C8B-B14F-4D97-AF65-F5344CB8AC3E}">
        <p14:creationId xmlns:p14="http://schemas.microsoft.com/office/powerpoint/2010/main" val="25657644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Autofit/>
          </a:bodyPr>
          <a:lstStyle/>
          <a:p>
            <a:pPr algn="ctr"/>
            <a:r>
              <a:rPr lang="en-US" sz="3600" b="1" dirty="0">
                <a:solidFill>
                  <a:schemeClr val="accent3"/>
                </a:solidFill>
              </a:rPr>
              <a:t>Components of Action Research report</a:t>
            </a:r>
          </a:p>
        </p:txBody>
      </p:sp>
      <p:sp>
        <p:nvSpPr>
          <p:cNvPr id="3" name="Content Placeholder 2"/>
          <p:cNvSpPr>
            <a:spLocks noGrp="1"/>
          </p:cNvSpPr>
          <p:nvPr>
            <p:ph idx="1"/>
          </p:nvPr>
        </p:nvSpPr>
        <p:spPr>
          <a:xfrm>
            <a:off x="76200" y="1600200"/>
            <a:ext cx="8915400" cy="5181600"/>
          </a:xfrm>
        </p:spPr>
        <p:txBody>
          <a:bodyPr>
            <a:noAutofit/>
          </a:bodyPr>
          <a:lstStyle/>
          <a:p>
            <a:pPr marL="852488" indent="268288" algn="just">
              <a:buNone/>
            </a:pPr>
            <a:endParaRPr lang="en-US" sz="2800" b="1" dirty="0" smtClean="0"/>
          </a:p>
          <a:p>
            <a:pPr marL="852488" indent="268288" algn="just">
              <a:buNone/>
            </a:pPr>
            <a:r>
              <a:rPr lang="en-US" sz="2800" b="1" dirty="0" smtClean="0"/>
              <a:t>Title</a:t>
            </a:r>
          </a:p>
          <a:p>
            <a:pPr marL="852488" indent="268288" algn="just"/>
            <a:r>
              <a:rPr lang="en-US" sz="2800" dirty="0" smtClean="0"/>
              <a:t>Name </a:t>
            </a:r>
            <a:r>
              <a:rPr lang="en-US" sz="2800" dirty="0"/>
              <a:t>of project, </a:t>
            </a:r>
            <a:r>
              <a:rPr lang="en-US" sz="2800" dirty="0" smtClean="0"/>
              <a:t>College (Institute),  researchers’ name, </a:t>
            </a:r>
            <a:r>
              <a:rPr lang="en-US" sz="2800" dirty="0"/>
              <a:t>and date of </a:t>
            </a:r>
            <a:r>
              <a:rPr lang="en-US" sz="2800" dirty="0" smtClean="0"/>
              <a:t>submission. Identify and limit topic.</a:t>
            </a:r>
            <a:endParaRPr lang="en-US" sz="2800" dirty="0"/>
          </a:p>
          <a:p>
            <a:pPr marL="852488" indent="268288" algn="just">
              <a:buNone/>
            </a:pPr>
            <a:r>
              <a:rPr lang="en-US" sz="2800" b="1" dirty="0" smtClean="0"/>
              <a:t>Abstract</a:t>
            </a:r>
            <a:endParaRPr lang="en-US" sz="2800" dirty="0"/>
          </a:p>
          <a:p>
            <a:pPr marL="852488" indent="268288" algn="just"/>
            <a:r>
              <a:rPr lang="en-US" sz="2800" dirty="0" smtClean="0"/>
              <a:t>Keep </a:t>
            </a:r>
            <a:r>
              <a:rPr lang="en-US" sz="2800" dirty="0"/>
              <a:t>short and concise discussing the problems, methodology, process, main </a:t>
            </a:r>
            <a:r>
              <a:rPr lang="en-US" sz="2800" dirty="0" smtClean="0"/>
              <a:t>results and implications</a:t>
            </a:r>
            <a:endParaRPr lang="en-US" sz="2800" dirty="0"/>
          </a:p>
        </p:txBody>
      </p:sp>
    </p:spTree>
    <p:extLst>
      <p:ext uri="{BB962C8B-B14F-4D97-AF65-F5344CB8AC3E}">
        <p14:creationId xmlns:p14="http://schemas.microsoft.com/office/powerpoint/2010/main" val="325811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solidFill>
              </a:rPr>
              <a:t>Components---</a:t>
            </a:r>
            <a:endParaRPr lang="en-US" dirty="0">
              <a:solidFill>
                <a:schemeClr val="accent3"/>
              </a:solidFill>
            </a:endParaRPr>
          </a:p>
        </p:txBody>
      </p:sp>
      <p:sp>
        <p:nvSpPr>
          <p:cNvPr id="3" name="Content Placeholder 2"/>
          <p:cNvSpPr>
            <a:spLocks noGrp="1"/>
          </p:cNvSpPr>
          <p:nvPr>
            <p:ph idx="1"/>
          </p:nvPr>
        </p:nvSpPr>
        <p:spPr/>
        <p:txBody>
          <a:bodyPr/>
          <a:lstStyle/>
          <a:p>
            <a:pPr marL="0" indent="0" algn="just">
              <a:buNone/>
            </a:pPr>
            <a:r>
              <a:rPr lang="en-US" b="1" dirty="0"/>
              <a:t>Introduction</a:t>
            </a:r>
          </a:p>
          <a:p>
            <a:pPr algn="just"/>
            <a:r>
              <a:rPr lang="en-US" dirty="0"/>
              <a:t>Identify the problem / topic or issue to be studied. </a:t>
            </a:r>
            <a:endParaRPr lang="en-US" dirty="0" smtClean="0"/>
          </a:p>
          <a:p>
            <a:pPr algn="just"/>
            <a:r>
              <a:rPr lang="en-US" dirty="0" smtClean="0"/>
              <a:t>Include </a:t>
            </a:r>
            <a:r>
              <a:rPr lang="en-US" dirty="0"/>
              <a:t>in this section: statement of the problem and action research questions, Purpose of the research using literature to justify it, and Describe briefly the background and setting or setting of the study</a:t>
            </a:r>
          </a:p>
          <a:p>
            <a:endParaRPr lang="en-US" dirty="0"/>
          </a:p>
        </p:txBody>
      </p:sp>
    </p:spTree>
    <p:extLst>
      <p:ext uri="{BB962C8B-B14F-4D97-AF65-F5344CB8AC3E}">
        <p14:creationId xmlns:p14="http://schemas.microsoft.com/office/powerpoint/2010/main" val="3729366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noChangeArrowheads="1"/>
          </p:cNvSpPr>
          <p:nvPr>
            <p:ph type="title"/>
          </p:nvPr>
        </p:nvSpPr>
        <p:spPr/>
        <p:txBody>
          <a:bodyPr/>
          <a:lstStyle/>
          <a:p>
            <a:pPr algn="ctr"/>
            <a:r>
              <a:rPr lang="en-US" altLang="en-US" dirty="0" smtClean="0">
                <a:solidFill>
                  <a:schemeClr val="accent3"/>
                </a:solidFill>
              </a:rPr>
              <a:t>Introduction</a:t>
            </a:r>
          </a:p>
        </p:txBody>
      </p:sp>
      <p:sp>
        <p:nvSpPr>
          <p:cNvPr id="36867" name="Content Placeholder 2"/>
          <p:cNvSpPr>
            <a:spLocks noGrp="1" noChangeArrowheads="1"/>
          </p:cNvSpPr>
          <p:nvPr>
            <p:ph idx="1"/>
          </p:nvPr>
        </p:nvSpPr>
        <p:spPr>
          <a:xfrm>
            <a:off x="914400" y="1600200"/>
            <a:ext cx="7772400" cy="4979988"/>
          </a:xfrm>
        </p:spPr>
        <p:txBody>
          <a:bodyPr/>
          <a:lstStyle/>
          <a:p>
            <a:pPr algn="just" eaLnBrk="1" hangingPunct="1">
              <a:buClr>
                <a:srgbClr val="B2B2B2"/>
              </a:buClr>
              <a:defRPr/>
            </a:pPr>
            <a:r>
              <a:rPr lang="en-US" altLang="en-US" sz="3200" dirty="0">
                <a:solidFill>
                  <a:srgbClr val="000000"/>
                </a:solidFill>
                <a:latin typeface="+mj-lt"/>
              </a:rPr>
              <a:t>Indicate scope of the focus area;</a:t>
            </a:r>
          </a:p>
          <a:p>
            <a:pPr algn="just" eaLnBrk="1" hangingPunct="1">
              <a:buClr>
                <a:srgbClr val="B2B2B2"/>
              </a:buClr>
              <a:defRPr/>
            </a:pPr>
            <a:r>
              <a:rPr lang="en-US" altLang="en-US" sz="3200" dirty="0">
                <a:solidFill>
                  <a:srgbClr val="000000"/>
                </a:solidFill>
                <a:latin typeface="+mj-lt"/>
              </a:rPr>
              <a:t>Provide some background to the topic;</a:t>
            </a:r>
          </a:p>
          <a:p>
            <a:pPr algn="just" eaLnBrk="1" hangingPunct="1">
              <a:buClr>
                <a:srgbClr val="B2B2B2"/>
              </a:buClr>
              <a:defRPr/>
            </a:pPr>
            <a:r>
              <a:rPr lang="en-US" altLang="en-US" sz="3200" dirty="0">
                <a:solidFill>
                  <a:srgbClr val="000000"/>
                </a:solidFill>
                <a:latin typeface="+mj-lt"/>
              </a:rPr>
              <a:t>Demonstrate the importance or need for research;</a:t>
            </a:r>
          </a:p>
          <a:p>
            <a:pPr algn="just" eaLnBrk="1" hangingPunct="1">
              <a:buClr>
                <a:srgbClr val="B2B2B2"/>
              </a:buClr>
              <a:defRPr/>
            </a:pPr>
            <a:r>
              <a:rPr lang="en-US" altLang="en-US" sz="3200" dirty="0">
                <a:solidFill>
                  <a:srgbClr val="000000"/>
                </a:solidFill>
                <a:latin typeface="+mj-lt"/>
              </a:rPr>
              <a:t>Make a claim (Problematization); Convince your reader that the felt problem really needs study/intervention; </a:t>
            </a:r>
          </a:p>
          <a:p>
            <a:pPr algn="just" eaLnBrk="1" hangingPunct="1">
              <a:buClr>
                <a:srgbClr val="B2B2B2"/>
              </a:buClr>
              <a:defRPr/>
            </a:pPr>
            <a:r>
              <a:rPr lang="en-US" altLang="en-US" sz="3200" dirty="0">
                <a:solidFill>
                  <a:srgbClr val="000000"/>
                </a:solidFill>
                <a:latin typeface="+mj-lt"/>
              </a:rPr>
              <a:t>Set clear objectives to address;</a:t>
            </a:r>
          </a:p>
          <a:p>
            <a:pPr algn="just" eaLnBrk="1" hangingPunct="1">
              <a:buClr>
                <a:srgbClr val="B2B2B2"/>
              </a:buClr>
              <a:defRPr/>
            </a:pPr>
            <a:r>
              <a:rPr lang="en-US" altLang="en-US" sz="3200" dirty="0">
                <a:solidFill>
                  <a:srgbClr val="000000"/>
                </a:solidFill>
                <a:latin typeface="+mj-lt"/>
              </a:rPr>
              <a:t>Offer an overview/map of the study.</a:t>
            </a:r>
          </a:p>
          <a:p>
            <a:pPr>
              <a:defRPr/>
            </a:pPr>
            <a:endParaRPr lang="en-US" altLang="en-US" dirty="0">
              <a:latin typeface="+mj-lt"/>
            </a:endParaRPr>
          </a:p>
        </p:txBody>
      </p:sp>
    </p:spTree>
    <p:extLst>
      <p:ext uri="{BB962C8B-B14F-4D97-AF65-F5344CB8AC3E}">
        <p14:creationId xmlns:p14="http://schemas.microsoft.com/office/powerpoint/2010/main" val="10623058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a:solidFill>
                  <a:schemeClr val="accent3"/>
                </a:solidFill>
              </a:rPr>
              <a:t>Components </a:t>
            </a:r>
            <a:r>
              <a:rPr lang="en-US" sz="3600" b="1" dirty="0" smtClean="0">
                <a:solidFill>
                  <a:schemeClr val="accent3"/>
                </a:solidFill>
              </a:rPr>
              <a:t>---</a:t>
            </a:r>
            <a:endParaRPr lang="en-US" sz="3600" b="1" dirty="0">
              <a:solidFill>
                <a:schemeClr val="accent3"/>
              </a:solidFill>
            </a:endParaRPr>
          </a:p>
        </p:txBody>
      </p:sp>
      <p:sp>
        <p:nvSpPr>
          <p:cNvPr id="3" name="Content Placeholder 2"/>
          <p:cNvSpPr>
            <a:spLocks noGrp="1"/>
          </p:cNvSpPr>
          <p:nvPr>
            <p:ph idx="1"/>
          </p:nvPr>
        </p:nvSpPr>
        <p:spPr>
          <a:xfrm>
            <a:off x="152400" y="1600200"/>
            <a:ext cx="8763000" cy="5029200"/>
          </a:xfrm>
        </p:spPr>
        <p:txBody>
          <a:bodyPr>
            <a:normAutofit/>
          </a:bodyPr>
          <a:lstStyle/>
          <a:p>
            <a:pPr marL="920750" indent="-65088" algn="just">
              <a:buNone/>
            </a:pPr>
            <a:r>
              <a:rPr lang="en-US" b="1" dirty="0"/>
              <a:t>Literature </a:t>
            </a:r>
            <a:r>
              <a:rPr lang="en-US" b="1" dirty="0" smtClean="0"/>
              <a:t>Review</a:t>
            </a:r>
            <a:endParaRPr lang="en-US" dirty="0"/>
          </a:p>
          <a:p>
            <a:pPr marL="920750" lvl="1" indent="-65088" algn="just"/>
            <a:r>
              <a:rPr lang="en-US" dirty="0" smtClean="0"/>
              <a:t>Present </a:t>
            </a:r>
            <a:r>
              <a:rPr lang="en-US" dirty="0"/>
              <a:t>a summary of the literature </a:t>
            </a:r>
            <a:r>
              <a:rPr lang="en-US" dirty="0" smtClean="0"/>
              <a:t>(Articles on journals, books, magazines, news papers, ---) on </a:t>
            </a:r>
            <a:r>
              <a:rPr lang="en-US" dirty="0"/>
              <a:t>previous works involving the use of the intervention selected.</a:t>
            </a:r>
          </a:p>
          <a:p>
            <a:pPr marL="82296" indent="0">
              <a:buNone/>
            </a:pPr>
            <a:endParaRPr lang="en-US" dirty="0"/>
          </a:p>
        </p:txBody>
      </p:sp>
    </p:spTree>
    <p:extLst>
      <p:ext uri="{BB962C8B-B14F-4D97-AF65-F5344CB8AC3E}">
        <p14:creationId xmlns:p14="http://schemas.microsoft.com/office/powerpoint/2010/main" val="1879982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noChangeArrowheads="1"/>
          </p:cNvSpPr>
          <p:nvPr>
            <p:ph type="title"/>
          </p:nvPr>
        </p:nvSpPr>
        <p:spPr/>
        <p:txBody>
          <a:bodyPr/>
          <a:lstStyle/>
          <a:p>
            <a:pPr algn="ctr"/>
            <a:r>
              <a:rPr lang="en-US" altLang="en-US" dirty="0" smtClean="0">
                <a:solidFill>
                  <a:schemeClr val="accent3"/>
                </a:solidFill>
              </a:rPr>
              <a:t>Literature review---</a:t>
            </a:r>
          </a:p>
        </p:txBody>
      </p:sp>
      <p:pic>
        <p:nvPicPr>
          <p:cNvPr id="36867"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57300" y="1600200"/>
            <a:ext cx="7086600" cy="4979988"/>
          </a:xfrm>
        </p:spPr>
      </p:pic>
    </p:spTree>
    <p:extLst>
      <p:ext uri="{BB962C8B-B14F-4D97-AF65-F5344CB8AC3E}">
        <p14:creationId xmlns:p14="http://schemas.microsoft.com/office/powerpoint/2010/main" val="2606924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652" y="228601"/>
            <a:ext cx="7886700" cy="381000"/>
          </a:xfrm>
        </p:spPr>
        <p:txBody>
          <a:bodyPr>
            <a:normAutofit fontScale="90000"/>
          </a:bodyPr>
          <a:lstStyle/>
          <a:p>
            <a:pPr lvl="1" algn="ctr" rtl="0">
              <a:lnSpc>
                <a:spcPct val="90000"/>
              </a:lnSpc>
              <a:spcBef>
                <a:spcPct val="0"/>
              </a:spcBef>
            </a:pPr>
            <a:r>
              <a:rPr lang="en-US" sz="2400" b="1" dirty="0" smtClean="0">
                <a:solidFill>
                  <a:srgbClr val="FF0000"/>
                </a:solidFill>
              </a:rPr>
              <a:t/>
            </a:r>
            <a:br>
              <a:rPr lang="en-US" sz="2400" b="1" dirty="0" smtClean="0">
                <a:solidFill>
                  <a:srgbClr val="FF0000"/>
                </a:solidFill>
              </a:rPr>
            </a:br>
            <a:r>
              <a:rPr lang="en-US" sz="3100" b="1" dirty="0" smtClean="0">
                <a:solidFill>
                  <a:schemeClr val="accent3"/>
                </a:solidFill>
              </a:rPr>
              <a:t>Characteristics </a:t>
            </a:r>
            <a:r>
              <a:rPr lang="en-US" sz="3100" b="1" dirty="0">
                <a:solidFill>
                  <a:schemeClr val="accent3"/>
                </a:solidFill>
              </a:rPr>
              <a:t>of a research</a:t>
            </a:r>
            <a:r>
              <a:rPr lang="en-GB" sz="2400" b="1" dirty="0">
                <a:solidFill>
                  <a:schemeClr val="accent3"/>
                </a:solidFill>
              </a:rPr>
              <a:t/>
            </a:r>
            <a:br>
              <a:rPr lang="en-GB" sz="2400" b="1" dirty="0">
                <a:solidFill>
                  <a:schemeClr val="accent3"/>
                </a:solidFill>
              </a:rPr>
            </a:br>
            <a:endParaRPr lang="en-GB" dirty="0">
              <a:solidFill>
                <a:schemeClr val="accent3"/>
              </a:solidFill>
            </a:endParaRPr>
          </a:p>
        </p:txBody>
      </p:sp>
      <p:sp>
        <p:nvSpPr>
          <p:cNvPr id="3" name="Content Placeholder 2"/>
          <p:cNvSpPr>
            <a:spLocks noGrp="1"/>
          </p:cNvSpPr>
          <p:nvPr>
            <p:ph idx="1"/>
          </p:nvPr>
        </p:nvSpPr>
        <p:spPr>
          <a:xfrm>
            <a:off x="214953" y="838200"/>
            <a:ext cx="8772098" cy="5791200"/>
          </a:xfrm>
        </p:spPr>
        <p:txBody>
          <a:bodyPr>
            <a:normAutofit fontScale="77500" lnSpcReduction="20000"/>
          </a:bodyPr>
          <a:lstStyle/>
          <a:p>
            <a:pPr lvl="0" algn="just"/>
            <a:r>
              <a:rPr lang="en-US" sz="3400" dirty="0"/>
              <a:t>is directed toward the solution of a problem, i.e. it involves the quest for answers to unsolved problems; </a:t>
            </a:r>
            <a:endParaRPr lang="en-GB" sz="3400" dirty="0"/>
          </a:p>
          <a:p>
            <a:pPr lvl="0" algn="just"/>
            <a:r>
              <a:rPr lang="en-US" sz="3400" dirty="0" smtClean="0"/>
              <a:t>is </a:t>
            </a:r>
            <a:r>
              <a:rPr lang="en-US" sz="3400" dirty="0"/>
              <a:t>a structured process which follows a systematic order or rule of execution;</a:t>
            </a:r>
            <a:endParaRPr lang="en-GB" sz="3400" dirty="0"/>
          </a:p>
          <a:p>
            <a:pPr lvl="0" algn="just"/>
            <a:r>
              <a:rPr lang="en-US" sz="3400" dirty="0"/>
              <a:t>is characterized by rigorous logic and objectivity in the carefully designed procedures and analysis;</a:t>
            </a:r>
            <a:endParaRPr lang="en-GB" sz="3400" dirty="0"/>
          </a:p>
          <a:p>
            <a:pPr lvl="0" algn="just"/>
            <a:r>
              <a:rPr lang="en-US" sz="3400" dirty="0"/>
              <a:t>demands accurate observation and description of phenomena;</a:t>
            </a:r>
            <a:endParaRPr lang="en-GB" sz="3400" dirty="0"/>
          </a:p>
          <a:p>
            <a:pPr lvl="0" algn="just"/>
            <a:r>
              <a:rPr lang="en-US" sz="3400" dirty="0"/>
              <a:t>involves gathering new data from primary or firsthand sources, or using existing data for new purposes;</a:t>
            </a:r>
            <a:endParaRPr lang="en-GB" sz="3400" dirty="0"/>
          </a:p>
          <a:p>
            <a:pPr lvl="0" algn="just"/>
            <a:r>
              <a:rPr lang="en-US" sz="3400" dirty="0"/>
              <a:t>involves logical and plausible explanation of the findings of the study;</a:t>
            </a:r>
            <a:endParaRPr lang="en-GB" sz="3400" dirty="0"/>
          </a:p>
          <a:p>
            <a:pPr lvl="0" algn="just"/>
            <a:r>
              <a:rPr lang="en-US" sz="3400" dirty="0"/>
              <a:t>is </a:t>
            </a:r>
            <a:r>
              <a:rPr lang="en-US" sz="3400" dirty="0" smtClean="0"/>
              <a:t>replicable;</a:t>
            </a:r>
            <a:endParaRPr lang="en-GB" sz="3400" dirty="0"/>
          </a:p>
          <a:p>
            <a:pPr lvl="0" algn="just"/>
            <a:r>
              <a:rPr lang="en-US" sz="3400" dirty="0"/>
              <a:t>is expensive in terms of time, money, resources and energy.</a:t>
            </a:r>
            <a:endParaRPr lang="en-GB" sz="3400" dirty="0"/>
          </a:p>
          <a:p>
            <a:endParaRPr lang="en-GB" dirty="0"/>
          </a:p>
        </p:txBody>
      </p:sp>
    </p:spTree>
    <p:extLst>
      <p:ext uri="{BB962C8B-B14F-4D97-AF65-F5344CB8AC3E}">
        <p14:creationId xmlns:p14="http://schemas.microsoft.com/office/powerpoint/2010/main" val="158969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down)">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barn(inVertical)">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barn(inVertical)">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 calcmode="lin" valueType="num">
                                      <p:cBhvr additive="base">
                                        <p:cTn id="4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solidFill>
              </a:rPr>
              <a:t>Components---</a:t>
            </a:r>
            <a:endParaRPr lang="en-US" dirty="0">
              <a:solidFill>
                <a:schemeClr val="accent3"/>
              </a:solidFill>
            </a:endParaRPr>
          </a:p>
        </p:txBody>
      </p:sp>
      <p:sp>
        <p:nvSpPr>
          <p:cNvPr id="3" name="Content Placeholder 2"/>
          <p:cNvSpPr>
            <a:spLocks noGrp="1"/>
          </p:cNvSpPr>
          <p:nvPr>
            <p:ph idx="1"/>
          </p:nvPr>
        </p:nvSpPr>
        <p:spPr/>
        <p:txBody>
          <a:bodyPr/>
          <a:lstStyle/>
          <a:p>
            <a:pPr marL="0" indent="0" algn="just">
              <a:buNone/>
            </a:pPr>
            <a:r>
              <a:rPr lang="en-US" b="1" dirty="0"/>
              <a:t>Methodology: </a:t>
            </a:r>
          </a:p>
          <a:p>
            <a:pPr lvl="1" algn="just"/>
            <a:r>
              <a:rPr lang="en-US" dirty="0"/>
              <a:t>Explain how you undertook the research</a:t>
            </a:r>
            <a:r>
              <a:rPr lang="en-US" b="1" dirty="0"/>
              <a:t>. </a:t>
            </a:r>
          </a:p>
          <a:p>
            <a:pPr marL="636588" lvl="1" indent="-236538" algn="just"/>
            <a:r>
              <a:rPr lang="en-US" dirty="0"/>
              <a:t>Describe the intervention using literature where possible to support the procedure taken to conduct it. </a:t>
            </a:r>
          </a:p>
          <a:p>
            <a:pPr marL="636588" lvl="1" indent="-236538" algn="just"/>
            <a:r>
              <a:rPr lang="en-US" dirty="0"/>
              <a:t>State </a:t>
            </a:r>
            <a:r>
              <a:rPr lang="en-US" dirty="0" smtClean="0"/>
              <a:t>the </a:t>
            </a:r>
            <a:r>
              <a:rPr lang="en-US" dirty="0"/>
              <a:t>study’s population and sample as well as the data collection process, analysis and justification.</a:t>
            </a:r>
          </a:p>
          <a:p>
            <a:endParaRPr lang="en-US" dirty="0"/>
          </a:p>
        </p:txBody>
      </p:sp>
    </p:spTree>
    <p:extLst>
      <p:ext uri="{BB962C8B-B14F-4D97-AF65-F5344CB8AC3E}">
        <p14:creationId xmlns:p14="http://schemas.microsoft.com/office/powerpoint/2010/main" val="20514098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noChangeArrowheads="1"/>
          </p:cNvSpPr>
          <p:nvPr>
            <p:ph type="title"/>
          </p:nvPr>
        </p:nvSpPr>
        <p:spPr/>
        <p:txBody>
          <a:bodyPr>
            <a:normAutofit fontScale="90000"/>
          </a:bodyPr>
          <a:lstStyle/>
          <a:p>
            <a:pPr algn="ctr"/>
            <a:r>
              <a:rPr lang="en-US" altLang="en-US" dirty="0" smtClean="0">
                <a:solidFill>
                  <a:schemeClr val="accent3"/>
                </a:solidFill>
              </a:rPr>
              <a:t>Procedure of action research data collection techniques</a:t>
            </a:r>
          </a:p>
        </p:txBody>
      </p:sp>
      <p:sp>
        <p:nvSpPr>
          <p:cNvPr id="32771" name="Content Placeholder 2"/>
          <p:cNvSpPr>
            <a:spLocks noGrp="1" noChangeArrowheads="1"/>
          </p:cNvSpPr>
          <p:nvPr>
            <p:ph idx="1"/>
          </p:nvPr>
        </p:nvSpPr>
        <p:spPr>
          <a:xfrm>
            <a:off x="685800" y="1600200"/>
            <a:ext cx="8153400" cy="5257800"/>
          </a:xfrm>
        </p:spPr>
        <p:txBody>
          <a:bodyPr/>
          <a:lstStyle/>
          <a:p>
            <a:pPr marL="0" indent="0">
              <a:buFont typeface="Wingdings" pitchFamily="2" charset="2"/>
              <a:buNone/>
              <a:defRPr/>
            </a:pPr>
            <a:r>
              <a:rPr lang="en-US" altLang="en-US" dirty="0" smtClean="0">
                <a:latin typeface="+mj-lt"/>
              </a:rPr>
              <a:t>   3 </a:t>
            </a:r>
            <a:r>
              <a:rPr lang="en-US" altLang="en-US" dirty="0">
                <a:latin typeface="+mj-lt"/>
              </a:rPr>
              <a:t>Es</a:t>
            </a:r>
          </a:p>
        </p:txBody>
      </p:sp>
      <p:sp>
        <p:nvSpPr>
          <p:cNvPr id="4" name="Oval 3"/>
          <p:cNvSpPr>
            <a:spLocks noChangeArrowheads="1"/>
          </p:cNvSpPr>
          <p:nvPr/>
        </p:nvSpPr>
        <p:spPr bwMode="auto">
          <a:xfrm>
            <a:off x="2743200" y="1752600"/>
            <a:ext cx="3886200" cy="1219200"/>
          </a:xfrm>
          <a:prstGeom prst="ellipse">
            <a:avLst/>
          </a:prstGeom>
          <a:solidFill>
            <a:srgbClr val="FFFFFF"/>
          </a:solidFill>
          <a:ln w="9525">
            <a:round/>
            <a:headEnd/>
            <a:tailEnd/>
          </a:ln>
          <a:effectLst/>
          <a:scene3d>
            <a:camera prst="legacyPerspectiveBottom"/>
            <a:lightRig rig="legacyFlat3" dir="t"/>
          </a:scene3d>
          <a:sp3d extrusionH="887400" prstMaterial="legacyMatte">
            <a:bevelT w="13500" h="13500" prst="angle"/>
            <a:bevelB w="13500" h="13500" prst="angle"/>
            <a:extrusionClr>
              <a:srgbClr val="FFFFFF"/>
            </a:extrusionClr>
            <a:contourClr>
              <a:srgbClr val="FFFFFF"/>
            </a:contourClr>
          </a:sp3d>
        </p:spPr>
        <p:txBody>
          <a:bodyPr wrap="none" anchor="ctr">
            <a:flatTx/>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auto" hangingPunct="1">
              <a:spcBef>
                <a:spcPts val="0"/>
              </a:spcBef>
              <a:spcAft>
                <a:spcPts val="0"/>
              </a:spcAft>
              <a:defRPr/>
            </a:pPr>
            <a:r>
              <a:rPr lang="en-US" altLang="en-US" sz="2400" b="1" kern="0">
                <a:solidFill>
                  <a:srgbClr val="000000"/>
                </a:solidFill>
                <a:latin typeface="Times New Roman" panose="02020603050405020304" pitchFamily="18" charset="0"/>
                <a:cs typeface="Arial"/>
              </a:rPr>
              <a:t>Action Research</a:t>
            </a:r>
          </a:p>
          <a:p>
            <a:pPr algn="ctr" eaLnBrk="1" fontAlgn="auto" hangingPunct="1">
              <a:spcBef>
                <a:spcPts val="0"/>
              </a:spcBef>
              <a:spcAft>
                <a:spcPts val="0"/>
              </a:spcAft>
              <a:defRPr/>
            </a:pPr>
            <a:r>
              <a:rPr lang="en-US" altLang="en-US" sz="2400" b="1" kern="0">
                <a:solidFill>
                  <a:srgbClr val="000000"/>
                </a:solidFill>
                <a:latin typeface="Times New Roman" panose="02020603050405020304" pitchFamily="18" charset="0"/>
                <a:cs typeface="Arial"/>
              </a:rPr>
              <a:t>Data Collection Techniques</a:t>
            </a:r>
          </a:p>
          <a:p>
            <a:pPr algn="ctr" eaLnBrk="1" fontAlgn="auto" hangingPunct="1">
              <a:spcBef>
                <a:spcPts val="0"/>
              </a:spcBef>
              <a:spcAft>
                <a:spcPts val="0"/>
              </a:spcAft>
              <a:defRPr/>
            </a:pPr>
            <a:r>
              <a:rPr lang="en-US" altLang="en-US" sz="2400" b="1" kern="0">
                <a:solidFill>
                  <a:srgbClr val="000000"/>
                </a:solidFill>
                <a:latin typeface="Times New Roman" panose="02020603050405020304" pitchFamily="18" charset="0"/>
                <a:cs typeface="Arial"/>
              </a:rPr>
              <a:t>(The Three E’s)</a:t>
            </a:r>
          </a:p>
        </p:txBody>
      </p:sp>
      <p:sp>
        <p:nvSpPr>
          <p:cNvPr id="5" name="Text Box 4"/>
          <p:cNvSpPr txBox="1">
            <a:spLocks noChangeArrowheads="1"/>
          </p:cNvSpPr>
          <p:nvPr/>
        </p:nvSpPr>
        <p:spPr bwMode="auto">
          <a:xfrm>
            <a:off x="1050925" y="3200400"/>
            <a:ext cx="1909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400" b="1">
                <a:solidFill>
                  <a:srgbClr val="000000"/>
                </a:solidFill>
                <a:latin typeface="Times New Roman" pitchFamily="18" charset="0"/>
              </a:rPr>
              <a:t>Experiencing</a:t>
            </a:r>
          </a:p>
        </p:txBody>
      </p:sp>
      <p:sp>
        <p:nvSpPr>
          <p:cNvPr id="6" name="Text Box 5"/>
          <p:cNvSpPr txBox="1">
            <a:spLocks noChangeArrowheads="1"/>
          </p:cNvSpPr>
          <p:nvPr/>
        </p:nvSpPr>
        <p:spPr bwMode="auto">
          <a:xfrm>
            <a:off x="3887788" y="3276600"/>
            <a:ext cx="1522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400" b="1">
                <a:solidFill>
                  <a:srgbClr val="000000"/>
                </a:solidFill>
                <a:latin typeface="Times New Roman" pitchFamily="18" charset="0"/>
              </a:rPr>
              <a:t>Enquiring</a:t>
            </a:r>
          </a:p>
        </p:txBody>
      </p:sp>
      <p:sp>
        <p:nvSpPr>
          <p:cNvPr id="7" name="Text Box 6"/>
          <p:cNvSpPr txBox="1">
            <a:spLocks noChangeArrowheads="1"/>
          </p:cNvSpPr>
          <p:nvPr/>
        </p:nvSpPr>
        <p:spPr bwMode="auto">
          <a:xfrm>
            <a:off x="7011988" y="2971800"/>
            <a:ext cx="160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400" b="1">
                <a:solidFill>
                  <a:srgbClr val="000000"/>
                </a:solidFill>
                <a:latin typeface="Times New Roman" pitchFamily="18" charset="0"/>
              </a:rPr>
              <a:t>Examining</a:t>
            </a:r>
          </a:p>
        </p:txBody>
      </p:sp>
      <p:sp>
        <p:nvSpPr>
          <p:cNvPr id="8" name="Text Box 7"/>
          <p:cNvSpPr txBox="1">
            <a:spLocks noChangeArrowheads="1"/>
          </p:cNvSpPr>
          <p:nvPr/>
        </p:nvSpPr>
        <p:spPr bwMode="auto">
          <a:xfrm>
            <a:off x="838200" y="3595688"/>
            <a:ext cx="23891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000">
                <a:solidFill>
                  <a:srgbClr val="000000"/>
                </a:solidFill>
                <a:latin typeface="Times New Roman" pitchFamily="18" charset="0"/>
              </a:rPr>
              <a:t>(Through observation</a:t>
            </a:r>
          </a:p>
          <a:p>
            <a:r>
              <a:rPr lang="en-US" altLang="en-US" sz="2000">
                <a:solidFill>
                  <a:srgbClr val="000000"/>
                </a:solidFill>
                <a:latin typeface="Times New Roman" pitchFamily="18" charset="0"/>
              </a:rPr>
              <a:t>  and field notes)</a:t>
            </a:r>
          </a:p>
        </p:txBody>
      </p:sp>
      <p:sp>
        <p:nvSpPr>
          <p:cNvPr id="9" name="Text Box 8"/>
          <p:cNvSpPr txBox="1">
            <a:spLocks noChangeArrowheads="1"/>
          </p:cNvSpPr>
          <p:nvPr/>
        </p:nvSpPr>
        <p:spPr bwMode="auto">
          <a:xfrm>
            <a:off x="3535363" y="3641725"/>
            <a:ext cx="23320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000">
                <a:solidFill>
                  <a:srgbClr val="000000"/>
                </a:solidFill>
                <a:latin typeface="Times New Roman" pitchFamily="18" charset="0"/>
              </a:rPr>
              <a:t>When the researcher </a:t>
            </a:r>
          </a:p>
          <a:p>
            <a:r>
              <a:rPr lang="en-US" altLang="en-US" sz="2000">
                <a:solidFill>
                  <a:srgbClr val="000000"/>
                </a:solidFill>
                <a:latin typeface="Times New Roman" pitchFamily="18" charset="0"/>
              </a:rPr>
              <a:t>asks</a:t>
            </a:r>
          </a:p>
        </p:txBody>
      </p:sp>
      <p:sp>
        <p:nvSpPr>
          <p:cNvPr id="10" name="Text Box 9"/>
          <p:cNvSpPr txBox="1">
            <a:spLocks noChangeArrowheads="1"/>
          </p:cNvSpPr>
          <p:nvPr/>
        </p:nvSpPr>
        <p:spPr bwMode="auto">
          <a:xfrm>
            <a:off x="6870700" y="3352800"/>
            <a:ext cx="20447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2000">
                <a:solidFill>
                  <a:srgbClr val="000000"/>
                </a:solidFill>
                <a:latin typeface="Times New Roman" pitchFamily="18" charset="0"/>
              </a:rPr>
              <a:t>Using and making</a:t>
            </a:r>
          </a:p>
          <a:p>
            <a:r>
              <a:rPr lang="en-US" altLang="en-US" sz="2000">
                <a:solidFill>
                  <a:srgbClr val="000000"/>
                </a:solidFill>
                <a:latin typeface="Times New Roman" pitchFamily="18" charset="0"/>
              </a:rPr>
              <a:t>records</a:t>
            </a:r>
          </a:p>
        </p:txBody>
      </p:sp>
      <p:sp>
        <p:nvSpPr>
          <p:cNvPr id="11" name="Text Box 10"/>
          <p:cNvSpPr txBox="1">
            <a:spLocks noChangeArrowheads="1"/>
          </p:cNvSpPr>
          <p:nvPr/>
        </p:nvSpPr>
        <p:spPr bwMode="auto">
          <a:xfrm>
            <a:off x="1282700" y="4457700"/>
            <a:ext cx="22987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1800">
                <a:solidFill>
                  <a:srgbClr val="000000"/>
                </a:solidFill>
                <a:latin typeface="Times New Roman" pitchFamily="18" charset="0"/>
              </a:rPr>
              <a:t>Participant observation</a:t>
            </a:r>
          </a:p>
          <a:p>
            <a:r>
              <a:rPr lang="en-US" altLang="en-US" sz="1800">
                <a:solidFill>
                  <a:srgbClr val="000000"/>
                </a:solidFill>
                <a:latin typeface="Times New Roman" pitchFamily="18" charset="0"/>
              </a:rPr>
              <a:t>  (Active participant)</a:t>
            </a:r>
          </a:p>
        </p:txBody>
      </p:sp>
      <p:sp>
        <p:nvSpPr>
          <p:cNvPr id="12" name="Text Box 11"/>
          <p:cNvSpPr txBox="1">
            <a:spLocks noChangeArrowheads="1"/>
          </p:cNvSpPr>
          <p:nvPr/>
        </p:nvSpPr>
        <p:spPr bwMode="auto">
          <a:xfrm>
            <a:off x="1279525" y="5219700"/>
            <a:ext cx="18415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1800">
                <a:solidFill>
                  <a:srgbClr val="000000"/>
                </a:solidFill>
                <a:latin typeface="Times New Roman" pitchFamily="18" charset="0"/>
              </a:rPr>
              <a:t>Privileged, active </a:t>
            </a:r>
          </a:p>
          <a:p>
            <a:r>
              <a:rPr lang="en-US" altLang="en-US" sz="1800">
                <a:solidFill>
                  <a:srgbClr val="000000"/>
                </a:solidFill>
                <a:latin typeface="Times New Roman" pitchFamily="18" charset="0"/>
              </a:rPr>
              <a:t>  observer</a:t>
            </a:r>
          </a:p>
        </p:txBody>
      </p:sp>
      <p:sp>
        <p:nvSpPr>
          <p:cNvPr id="13" name="Line 15"/>
          <p:cNvSpPr>
            <a:spLocks noChangeShapeType="1"/>
          </p:cNvSpPr>
          <p:nvPr/>
        </p:nvSpPr>
        <p:spPr bwMode="auto">
          <a:xfrm>
            <a:off x="1143000" y="4343400"/>
            <a:ext cx="0" cy="175260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
        <p:nvSpPr>
          <p:cNvPr id="14" name="Line 17"/>
          <p:cNvSpPr>
            <a:spLocks noChangeShapeType="1"/>
          </p:cNvSpPr>
          <p:nvPr/>
        </p:nvSpPr>
        <p:spPr bwMode="auto">
          <a:xfrm>
            <a:off x="1143000" y="6096000"/>
            <a:ext cx="228600" cy="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
        <p:nvSpPr>
          <p:cNvPr id="15" name="Line 18"/>
          <p:cNvSpPr>
            <a:spLocks noChangeShapeType="1"/>
          </p:cNvSpPr>
          <p:nvPr/>
        </p:nvSpPr>
        <p:spPr bwMode="auto">
          <a:xfrm>
            <a:off x="1143000" y="5410200"/>
            <a:ext cx="228600" cy="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
        <p:nvSpPr>
          <p:cNvPr id="16" name="Line 19"/>
          <p:cNvSpPr>
            <a:spLocks noChangeShapeType="1"/>
          </p:cNvSpPr>
          <p:nvPr/>
        </p:nvSpPr>
        <p:spPr bwMode="auto">
          <a:xfrm>
            <a:off x="1143000" y="4648200"/>
            <a:ext cx="228600" cy="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
        <p:nvSpPr>
          <p:cNvPr id="17" name="Text Box 20"/>
          <p:cNvSpPr txBox="1">
            <a:spLocks noChangeArrowheads="1"/>
          </p:cNvSpPr>
          <p:nvPr/>
        </p:nvSpPr>
        <p:spPr bwMode="auto">
          <a:xfrm>
            <a:off x="3733800" y="4381500"/>
            <a:ext cx="2089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1800">
                <a:solidFill>
                  <a:srgbClr val="000000"/>
                </a:solidFill>
                <a:latin typeface="Times New Roman" pitchFamily="18" charset="0"/>
              </a:rPr>
              <a:t>   Informal Interview</a:t>
            </a:r>
          </a:p>
        </p:txBody>
      </p:sp>
      <p:sp>
        <p:nvSpPr>
          <p:cNvPr id="18" name="Text Box 21"/>
          <p:cNvSpPr txBox="1">
            <a:spLocks noChangeArrowheads="1"/>
          </p:cNvSpPr>
          <p:nvPr/>
        </p:nvSpPr>
        <p:spPr bwMode="auto">
          <a:xfrm>
            <a:off x="3733800" y="4686300"/>
            <a:ext cx="1974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1800">
                <a:solidFill>
                  <a:srgbClr val="000000"/>
                </a:solidFill>
                <a:latin typeface="Times New Roman" pitchFamily="18" charset="0"/>
              </a:rPr>
              <a:t>   Structured formal</a:t>
            </a:r>
          </a:p>
          <a:p>
            <a:r>
              <a:rPr lang="en-US" altLang="en-US" sz="1800">
                <a:solidFill>
                  <a:srgbClr val="000000"/>
                </a:solidFill>
                <a:latin typeface="Times New Roman" pitchFamily="18" charset="0"/>
              </a:rPr>
              <a:t>   Interview</a:t>
            </a:r>
          </a:p>
        </p:txBody>
      </p:sp>
      <p:sp>
        <p:nvSpPr>
          <p:cNvPr id="19" name="Text Box 22"/>
          <p:cNvSpPr txBox="1">
            <a:spLocks noChangeArrowheads="1"/>
          </p:cNvSpPr>
          <p:nvPr/>
        </p:nvSpPr>
        <p:spPr bwMode="auto">
          <a:xfrm>
            <a:off x="3702050" y="5219700"/>
            <a:ext cx="172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1800">
                <a:solidFill>
                  <a:srgbClr val="000000"/>
                </a:solidFill>
                <a:latin typeface="Times New Roman" pitchFamily="18" charset="0"/>
              </a:rPr>
              <a:t>   Questionnaires</a:t>
            </a:r>
          </a:p>
        </p:txBody>
      </p:sp>
      <p:sp>
        <p:nvSpPr>
          <p:cNvPr id="20" name="Text Box 23"/>
          <p:cNvSpPr txBox="1">
            <a:spLocks noChangeArrowheads="1"/>
          </p:cNvSpPr>
          <p:nvPr/>
        </p:nvSpPr>
        <p:spPr bwMode="auto">
          <a:xfrm>
            <a:off x="3733800" y="5500688"/>
            <a:ext cx="1746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1800">
                <a:solidFill>
                  <a:srgbClr val="000000"/>
                </a:solidFill>
                <a:latin typeface="Times New Roman" pitchFamily="18" charset="0"/>
              </a:rPr>
              <a:t>   Attitude Scales</a:t>
            </a:r>
          </a:p>
        </p:txBody>
      </p:sp>
      <p:sp>
        <p:nvSpPr>
          <p:cNvPr id="21" name="Text Box 24"/>
          <p:cNvSpPr txBox="1">
            <a:spLocks noChangeArrowheads="1"/>
          </p:cNvSpPr>
          <p:nvPr/>
        </p:nvSpPr>
        <p:spPr bwMode="auto">
          <a:xfrm>
            <a:off x="3721100" y="5805488"/>
            <a:ext cx="2089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1800">
                <a:solidFill>
                  <a:srgbClr val="000000"/>
                </a:solidFill>
                <a:latin typeface="Times New Roman" pitchFamily="18" charset="0"/>
              </a:rPr>
              <a:t>   Standardized Tests</a:t>
            </a:r>
          </a:p>
        </p:txBody>
      </p:sp>
      <p:sp>
        <p:nvSpPr>
          <p:cNvPr id="22" name="Line 25"/>
          <p:cNvSpPr>
            <a:spLocks noChangeShapeType="1"/>
          </p:cNvSpPr>
          <p:nvPr/>
        </p:nvSpPr>
        <p:spPr bwMode="auto">
          <a:xfrm>
            <a:off x="3733800" y="4343400"/>
            <a:ext cx="0" cy="167640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
        <p:nvSpPr>
          <p:cNvPr id="23" name="Line 26"/>
          <p:cNvSpPr>
            <a:spLocks noChangeShapeType="1"/>
          </p:cNvSpPr>
          <p:nvPr/>
        </p:nvSpPr>
        <p:spPr bwMode="auto">
          <a:xfrm>
            <a:off x="3733800" y="4572000"/>
            <a:ext cx="228600" cy="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
        <p:nvSpPr>
          <p:cNvPr id="24" name="Line 27"/>
          <p:cNvSpPr>
            <a:spLocks noChangeShapeType="1"/>
          </p:cNvSpPr>
          <p:nvPr/>
        </p:nvSpPr>
        <p:spPr bwMode="auto">
          <a:xfrm>
            <a:off x="3733800" y="4876800"/>
            <a:ext cx="228600" cy="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
        <p:nvSpPr>
          <p:cNvPr id="25" name="Line 28"/>
          <p:cNvSpPr>
            <a:spLocks noChangeShapeType="1"/>
          </p:cNvSpPr>
          <p:nvPr/>
        </p:nvSpPr>
        <p:spPr bwMode="auto">
          <a:xfrm>
            <a:off x="3733800" y="5410200"/>
            <a:ext cx="228600" cy="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
        <p:nvSpPr>
          <p:cNvPr id="26" name="Line 29"/>
          <p:cNvSpPr>
            <a:spLocks noChangeShapeType="1"/>
          </p:cNvSpPr>
          <p:nvPr/>
        </p:nvSpPr>
        <p:spPr bwMode="auto">
          <a:xfrm>
            <a:off x="3733800" y="5715000"/>
            <a:ext cx="228600" cy="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
        <p:nvSpPr>
          <p:cNvPr id="27" name="Line 30"/>
          <p:cNvSpPr>
            <a:spLocks noChangeShapeType="1"/>
          </p:cNvSpPr>
          <p:nvPr/>
        </p:nvSpPr>
        <p:spPr bwMode="auto">
          <a:xfrm>
            <a:off x="3733800" y="6019800"/>
            <a:ext cx="228600" cy="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
        <p:nvSpPr>
          <p:cNvPr id="28" name="Text Box 31"/>
          <p:cNvSpPr txBox="1">
            <a:spLocks noChangeArrowheads="1"/>
          </p:cNvSpPr>
          <p:nvPr/>
        </p:nvSpPr>
        <p:spPr bwMode="auto">
          <a:xfrm>
            <a:off x="6858000" y="4038600"/>
            <a:ext cx="2057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1800">
                <a:solidFill>
                  <a:srgbClr val="000000"/>
                </a:solidFill>
                <a:latin typeface="Times New Roman" pitchFamily="18" charset="0"/>
              </a:rPr>
              <a:t>Archival documents         </a:t>
            </a:r>
          </a:p>
        </p:txBody>
      </p:sp>
      <p:sp>
        <p:nvSpPr>
          <p:cNvPr id="29" name="Text Box 32"/>
          <p:cNvSpPr txBox="1">
            <a:spLocks noChangeArrowheads="1"/>
          </p:cNvSpPr>
          <p:nvPr/>
        </p:nvSpPr>
        <p:spPr bwMode="auto">
          <a:xfrm>
            <a:off x="6858000" y="4357688"/>
            <a:ext cx="946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1800">
                <a:solidFill>
                  <a:srgbClr val="000000"/>
                </a:solidFill>
                <a:latin typeface="Times New Roman" pitchFamily="18" charset="0"/>
              </a:rPr>
              <a:t>Journals</a:t>
            </a:r>
          </a:p>
        </p:txBody>
      </p:sp>
      <p:sp>
        <p:nvSpPr>
          <p:cNvPr id="30" name="Text Box 33"/>
          <p:cNvSpPr txBox="1">
            <a:spLocks noChangeArrowheads="1"/>
          </p:cNvSpPr>
          <p:nvPr/>
        </p:nvSpPr>
        <p:spPr bwMode="auto">
          <a:xfrm>
            <a:off x="6851650" y="4662488"/>
            <a:ext cx="692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1800">
                <a:solidFill>
                  <a:srgbClr val="000000"/>
                </a:solidFill>
                <a:latin typeface="Times New Roman" pitchFamily="18" charset="0"/>
              </a:rPr>
              <a:t>Maps</a:t>
            </a:r>
          </a:p>
        </p:txBody>
      </p:sp>
      <p:sp>
        <p:nvSpPr>
          <p:cNvPr id="31" name="Text Box 34"/>
          <p:cNvSpPr txBox="1">
            <a:spLocks noChangeArrowheads="1"/>
          </p:cNvSpPr>
          <p:nvPr/>
        </p:nvSpPr>
        <p:spPr bwMode="auto">
          <a:xfrm>
            <a:off x="6845300" y="4953000"/>
            <a:ext cx="1270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1800">
                <a:solidFill>
                  <a:srgbClr val="000000"/>
                </a:solidFill>
                <a:latin typeface="Times New Roman" pitchFamily="18" charset="0"/>
              </a:rPr>
              <a:t>Audio and </a:t>
            </a:r>
          </a:p>
          <a:p>
            <a:r>
              <a:rPr lang="en-US" altLang="en-US" sz="1800">
                <a:solidFill>
                  <a:srgbClr val="000000"/>
                </a:solidFill>
                <a:latin typeface="Times New Roman" pitchFamily="18" charset="0"/>
              </a:rPr>
              <a:t> Videotapes</a:t>
            </a:r>
          </a:p>
        </p:txBody>
      </p:sp>
      <p:sp>
        <p:nvSpPr>
          <p:cNvPr id="32" name="Text Box 35"/>
          <p:cNvSpPr txBox="1">
            <a:spLocks noChangeArrowheads="1"/>
          </p:cNvSpPr>
          <p:nvPr/>
        </p:nvSpPr>
        <p:spPr bwMode="auto">
          <a:xfrm>
            <a:off x="6864350" y="5486400"/>
            <a:ext cx="984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1800">
                <a:solidFill>
                  <a:srgbClr val="000000"/>
                </a:solidFill>
                <a:latin typeface="Times New Roman" pitchFamily="18" charset="0"/>
              </a:rPr>
              <a:t>Artifacts</a:t>
            </a:r>
          </a:p>
        </p:txBody>
      </p:sp>
      <p:sp>
        <p:nvSpPr>
          <p:cNvPr id="33" name="Text Box 36"/>
          <p:cNvSpPr txBox="1">
            <a:spLocks noChangeArrowheads="1"/>
          </p:cNvSpPr>
          <p:nvPr/>
        </p:nvSpPr>
        <p:spPr bwMode="auto">
          <a:xfrm>
            <a:off x="6864350" y="5805488"/>
            <a:ext cx="1136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Arial" charset="0"/>
                <a:cs typeface="Arial" charset="0"/>
              </a:defRPr>
            </a:lvl1pPr>
            <a:lvl2pPr>
              <a:defRPr sz="2600">
                <a:solidFill>
                  <a:schemeClr val="tx1"/>
                </a:solidFill>
                <a:latin typeface="Arial" charset="0"/>
                <a:cs typeface="Arial" charset="0"/>
              </a:defRPr>
            </a:lvl2pPr>
            <a:lvl3pPr>
              <a:defRPr sz="2300">
                <a:solidFill>
                  <a:schemeClr val="tx1"/>
                </a:solidFill>
                <a:latin typeface="Arial" charset="0"/>
                <a:cs typeface="Arial" charset="0"/>
              </a:defRPr>
            </a:lvl3pPr>
            <a:lvl4pPr>
              <a:defRPr sz="2000">
                <a:solidFill>
                  <a:schemeClr val="tx1"/>
                </a:solidFill>
                <a:latin typeface="Arial" charset="0"/>
                <a:cs typeface="Arial" charset="0"/>
              </a:defRPr>
            </a:lvl4pPr>
            <a:lvl5pPr>
              <a:defRPr sz="2000">
                <a:solidFill>
                  <a:schemeClr val="tx1"/>
                </a:solidFill>
                <a:latin typeface="Arial" charset="0"/>
                <a:cs typeface="Arial" charset="0"/>
              </a:defRPr>
            </a:lvl5pPr>
            <a:lvl6pPr eaLnBrk="0" hangingPunct="0">
              <a:defRPr sz="2000">
                <a:solidFill>
                  <a:schemeClr val="tx1"/>
                </a:solidFill>
                <a:latin typeface="Arial" charset="0"/>
                <a:cs typeface="Arial" charset="0"/>
              </a:defRPr>
            </a:lvl6pPr>
            <a:lvl7pPr eaLnBrk="0" hangingPunct="0">
              <a:defRPr sz="2000">
                <a:solidFill>
                  <a:schemeClr val="tx1"/>
                </a:solidFill>
                <a:latin typeface="Arial" charset="0"/>
                <a:cs typeface="Arial" charset="0"/>
              </a:defRPr>
            </a:lvl7pPr>
            <a:lvl8pPr eaLnBrk="0" hangingPunct="0">
              <a:defRPr sz="2000">
                <a:solidFill>
                  <a:schemeClr val="tx1"/>
                </a:solidFill>
                <a:latin typeface="Arial" charset="0"/>
                <a:cs typeface="Arial" charset="0"/>
              </a:defRPr>
            </a:lvl8pPr>
            <a:lvl9pPr eaLnBrk="0" hangingPunct="0">
              <a:defRPr sz="2000">
                <a:solidFill>
                  <a:schemeClr val="tx1"/>
                </a:solidFill>
                <a:latin typeface="Arial" charset="0"/>
                <a:cs typeface="Arial" charset="0"/>
              </a:defRPr>
            </a:lvl9pPr>
          </a:lstStyle>
          <a:p>
            <a:r>
              <a:rPr lang="en-US" altLang="en-US" sz="1800">
                <a:solidFill>
                  <a:srgbClr val="000000"/>
                </a:solidFill>
                <a:latin typeface="Times New Roman" pitchFamily="18" charset="0"/>
              </a:rPr>
              <a:t>Fieldnotes</a:t>
            </a:r>
          </a:p>
        </p:txBody>
      </p:sp>
      <p:sp>
        <p:nvSpPr>
          <p:cNvPr id="34" name="Line 37"/>
          <p:cNvSpPr>
            <a:spLocks noChangeShapeType="1"/>
          </p:cNvSpPr>
          <p:nvPr/>
        </p:nvSpPr>
        <p:spPr bwMode="auto">
          <a:xfrm>
            <a:off x="6705600" y="4038600"/>
            <a:ext cx="0" cy="198120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
        <p:nvSpPr>
          <p:cNvPr id="35" name="Line 39"/>
          <p:cNvSpPr>
            <a:spLocks noChangeShapeType="1"/>
          </p:cNvSpPr>
          <p:nvPr/>
        </p:nvSpPr>
        <p:spPr bwMode="auto">
          <a:xfrm>
            <a:off x="6705600" y="4267200"/>
            <a:ext cx="228600" cy="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
        <p:nvSpPr>
          <p:cNvPr id="36" name="Line 40"/>
          <p:cNvSpPr>
            <a:spLocks noChangeShapeType="1"/>
          </p:cNvSpPr>
          <p:nvPr/>
        </p:nvSpPr>
        <p:spPr bwMode="auto">
          <a:xfrm>
            <a:off x="6705600" y="4876800"/>
            <a:ext cx="228600" cy="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
        <p:nvSpPr>
          <p:cNvPr id="37" name="Line 41"/>
          <p:cNvSpPr>
            <a:spLocks noChangeShapeType="1"/>
          </p:cNvSpPr>
          <p:nvPr/>
        </p:nvSpPr>
        <p:spPr bwMode="auto">
          <a:xfrm>
            <a:off x="6705600" y="5181600"/>
            <a:ext cx="228600" cy="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
        <p:nvSpPr>
          <p:cNvPr id="38" name="Line 42"/>
          <p:cNvSpPr>
            <a:spLocks noChangeShapeType="1"/>
          </p:cNvSpPr>
          <p:nvPr/>
        </p:nvSpPr>
        <p:spPr bwMode="auto">
          <a:xfrm>
            <a:off x="6705600" y="5638800"/>
            <a:ext cx="228600" cy="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
        <p:nvSpPr>
          <p:cNvPr id="39" name="Line 43"/>
          <p:cNvSpPr>
            <a:spLocks noChangeShapeType="1"/>
          </p:cNvSpPr>
          <p:nvPr/>
        </p:nvSpPr>
        <p:spPr bwMode="auto">
          <a:xfrm>
            <a:off x="6705600" y="6019800"/>
            <a:ext cx="228600" cy="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
        <p:nvSpPr>
          <p:cNvPr id="40" name="AutoShape 44"/>
          <p:cNvSpPr>
            <a:spLocks noChangeArrowheads="1"/>
          </p:cNvSpPr>
          <p:nvPr/>
        </p:nvSpPr>
        <p:spPr bwMode="auto">
          <a:xfrm rot="2617679">
            <a:off x="2286000" y="2514600"/>
            <a:ext cx="304800" cy="685800"/>
          </a:xfrm>
          <a:prstGeom prst="downArrow">
            <a:avLst>
              <a:gd name="adj1" fmla="val 50000"/>
              <a:gd name="adj2" fmla="val 56250"/>
            </a:avLst>
          </a:prstGeom>
          <a:solidFill>
            <a:srgbClr val="8DC6FF"/>
          </a:solidFill>
          <a:ln w="9525">
            <a:solidFill>
              <a:srgbClr val="000000"/>
            </a:solidFill>
            <a:miter lim="800000"/>
            <a:headEnd/>
            <a:tailEnd/>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auto" hangingPunct="1">
              <a:spcBef>
                <a:spcPts val="0"/>
              </a:spcBef>
              <a:spcAft>
                <a:spcPts val="0"/>
              </a:spcAft>
              <a:defRPr/>
            </a:pPr>
            <a:endParaRPr lang="en-US" altLang="en-US" kern="0">
              <a:solidFill>
                <a:srgbClr val="000000"/>
              </a:solidFill>
              <a:cs typeface="Arial"/>
            </a:endParaRPr>
          </a:p>
        </p:txBody>
      </p:sp>
      <p:sp>
        <p:nvSpPr>
          <p:cNvPr id="41" name="AutoShape 45"/>
          <p:cNvSpPr>
            <a:spLocks noChangeArrowheads="1"/>
          </p:cNvSpPr>
          <p:nvPr/>
        </p:nvSpPr>
        <p:spPr bwMode="auto">
          <a:xfrm rot="18453984">
            <a:off x="6667500" y="2476500"/>
            <a:ext cx="304800" cy="685800"/>
          </a:xfrm>
          <a:prstGeom prst="downArrow">
            <a:avLst>
              <a:gd name="adj1" fmla="val 50000"/>
              <a:gd name="adj2" fmla="val 56250"/>
            </a:avLst>
          </a:prstGeom>
          <a:solidFill>
            <a:srgbClr val="8DC6FF"/>
          </a:solidFill>
          <a:ln w="9525">
            <a:solidFill>
              <a:srgbClr val="000000"/>
            </a:solidFill>
            <a:miter lim="800000"/>
            <a:headEnd/>
            <a:tailEnd/>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auto" hangingPunct="1">
              <a:spcBef>
                <a:spcPts val="0"/>
              </a:spcBef>
              <a:spcAft>
                <a:spcPts val="0"/>
              </a:spcAft>
              <a:defRPr/>
            </a:pPr>
            <a:endParaRPr lang="en-US" altLang="en-US" kern="0">
              <a:solidFill>
                <a:srgbClr val="000000"/>
              </a:solidFill>
              <a:cs typeface="Arial"/>
            </a:endParaRPr>
          </a:p>
        </p:txBody>
      </p:sp>
      <p:sp>
        <p:nvSpPr>
          <p:cNvPr id="42" name="AutoShape 47"/>
          <p:cNvSpPr>
            <a:spLocks noChangeArrowheads="1"/>
          </p:cNvSpPr>
          <p:nvPr/>
        </p:nvSpPr>
        <p:spPr bwMode="auto">
          <a:xfrm>
            <a:off x="4572000" y="3124200"/>
            <a:ext cx="228600" cy="304800"/>
          </a:xfrm>
          <a:prstGeom prst="downArrow">
            <a:avLst>
              <a:gd name="adj1" fmla="val 50000"/>
              <a:gd name="adj2" fmla="val 33333"/>
            </a:avLst>
          </a:prstGeom>
          <a:solidFill>
            <a:srgbClr val="8DC6FF"/>
          </a:solidFill>
          <a:ln w="9525">
            <a:solidFill>
              <a:srgbClr val="000000"/>
            </a:solidFill>
            <a:miter lim="800000"/>
            <a:headEnd/>
            <a:tailEnd/>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auto" hangingPunct="1">
              <a:spcBef>
                <a:spcPts val="0"/>
              </a:spcBef>
              <a:spcAft>
                <a:spcPts val="0"/>
              </a:spcAft>
              <a:defRPr/>
            </a:pPr>
            <a:endParaRPr lang="en-US" altLang="en-US" kern="0">
              <a:solidFill>
                <a:srgbClr val="000000"/>
              </a:solidFill>
              <a:cs typeface="Arial"/>
            </a:endParaRPr>
          </a:p>
        </p:txBody>
      </p:sp>
      <p:sp>
        <p:nvSpPr>
          <p:cNvPr id="43" name="Line 48"/>
          <p:cNvSpPr>
            <a:spLocks noChangeShapeType="1"/>
          </p:cNvSpPr>
          <p:nvPr/>
        </p:nvSpPr>
        <p:spPr bwMode="auto">
          <a:xfrm>
            <a:off x="6705600" y="4572000"/>
            <a:ext cx="228600" cy="0"/>
          </a:xfrm>
          <a:prstGeom prst="line">
            <a:avLst/>
          </a:prstGeom>
          <a:noFill/>
          <a:ln w="38100">
            <a:solidFill>
              <a:srgbClr val="000000"/>
            </a:solidFill>
            <a:round/>
            <a:headEnd/>
            <a:tailEnd/>
          </a:ln>
          <a:effectLst/>
        </p:spPr>
        <p:txBody>
          <a:bodyPr wrap="none" anchor="ctr"/>
          <a:lstStyle/>
          <a:p>
            <a:pPr eaLnBrk="1" fontAlgn="auto" hangingPunct="1">
              <a:spcBef>
                <a:spcPts val="0"/>
              </a:spcBef>
              <a:spcAft>
                <a:spcPts val="0"/>
              </a:spcAft>
              <a:defRPr/>
            </a:pPr>
            <a:endParaRPr lang="en-US" kern="0">
              <a:solidFill>
                <a:srgbClr val="000000"/>
              </a:solidFill>
              <a:latin typeface="Arial" panose="020B0604020202020204" pitchFamily="34" charset="0"/>
              <a:cs typeface="Arial"/>
            </a:endParaRPr>
          </a:p>
        </p:txBody>
      </p:sp>
    </p:spTree>
    <p:extLst>
      <p:ext uri="{BB962C8B-B14F-4D97-AF65-F5344CB8AC3E}">
        <p14:creationId xmlns:p14="http://schemas.microsoft.com/office/powerpoint/2010/main" val="23118850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edge">
                                      <p:cBhvr>
                                        <p:cTn id="7" dur="500"/>
                                        <p:tgtEl>
                                          <p:spTgt spid="40"/>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wedge">
                                      <p:cBhvr>
                                        <p:cTn id="10" dur="500"/>
                                        <p:tgtEl>
                                          <p:spTgt spid="42"/>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wedge">
                                      <p:cBhvr>
                                        <p:cTn id="13" dur="500"/>
                                        <p:tgtEl>
                                          <p:spTgt spid="4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7"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900" decel="100000" fill="hold"/>
                                        <p:tgtEl>
                                          <p:spTgt spid="5"/>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2" presetID="37"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900" decel="100000" fill="hold"/>
                                        <p:tgtEl>
                                          <p:spTgt spid="8"/>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900" decel="100000" fill="hold"/>
                                        <p:tgtEl>
                                          <p:spTgt spid="11"/>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34" presetID="37" presetClass="entr" presetSubtype="0"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900" decel="100000" fill="hold"/>
                                        <p:tgtEl>
                                          <p:spTgt spid="1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900" decel="100000" fill="hold"/>
                                        <p:tgtEl>
                                          <p:spTgt spid="13"/>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46" presetID="37" presetClass="entr" presetSubtype="0" fill="hold"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1000"/>
                                        <p:tgtEl>
                                          <p:spTgt spid="15"/>
                                        </p:tgtEl>
                                      </p:cBhvr>
                                    </p:animEffect>
                                    <p:anim calcmode="lin" valueType="num">
                                      <p:cBhvr>
                                        <p:cTn id="49" dur="1000" fill="hold"/>
                                        <p:tgtEl>
                                          <p:spTgt spid="15"/>
                                        </p:tgtEl>
                                        <p:attrNameLst>
                                          <p:attrName>ppt_x</p:attrName>
                                        </p:attrNameLst>
                                      </p:cBhvr>
                                      <p:tavLst>
                                        <p:tav tm="0">
                                          <p:val>
                                            <p:strVal val="#ppt_x"/>
                                          </p:val>
                                        </p:tav>
                                        <p:tav tm="100000">
                                          <p:val>
                                            <p:strVal val="#ppt_x"/>
                                          </p:val>
                                        </p:tav>
                                      </p:tavLst>
                                    </p:anim>
                                    <p:anim calcmode="lin" valueType="num">
                                      <p:cBhvr>
                                        <p:cTn id="50" dur="900" decel="100000" fill="hold"/>
                                        <p:tgtEl>
                                          <p:spTgt spid="15"/>
                                        </p:tgtEl>
                                        <p:attrNameLst>
                                          <p:attrName>ppt_y</p:attrName>
                                        </p:attrNameLst>
                                      </p:cBhvr>
                                      <p:tavLst>
                                        <p:tav tm="0">
                                          <p:val>
                                            <p:strVal val="#ppt_y+1"/>
                                          </p:val>
                                        </p:tav>
                                        <p:tav tm="100000">
                                          <p:val>
                                            <p:strVal val="#ppt_y-.03"/>
                                          </p:val>
                                        </p:tav>
                                      </p:tavLst>
                                    </p:anim>
                                    <p:anim calcmode="lin" valueType="num">
                                      <p:cBhvr>
                                        <p:cTn id="51"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52" presetID="37" presetClass="entr" presetSubtype="0" fill="hold" grpId="0"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1000"/>
                                        <p:tgtEl>
                                          <p:spTgt spid="12"/>
                                        </p:tgtEl>
                                      </p:cBhvr>
                                    </p:animEffect>
                                    <p:anim calcmode="lin" valueType="num">
                                      <p:cBhvr>
                                        <p:cTn id="55" dur="1000" fill="hold"/>
                                        <p:tgtEl>
                                          <p:spTgt spid="12"/>
                                        </p:tgtEl>
                                        <p:attrNameLst>
                                          <p:attrName>ppt_x</p:attrName>
                                        </p:attrNameLst>
                                      </p:cBhvr>
                                      <p:tavLst>
                                        <p:tav tm="0">
                                          <p:val>
                                            <p:strVal val="#ppt_x"/>
                                          </p:val>
                                        </p:tav>
                                        <p:tav tm="100000">
                                          <p:val>
                                            <p:strVal val="#ppt_x"/>
                                          </p:val>
                                        </p:tav>
                                      </p:tavLst>
                                    </p:anim>
                                    <p:anim calcmode="lin" valueType="num">
                                      <p:cBhvr>
                                        <p:cTn id="56" dur="900" decel="100000" fill="hold"/>
                                        <p:tgtEl>
                                          <p:spTgt spid="12"/>
                                        </p:tgtEl>
                                        <p:attrNameLst>
                                          <p:attrName>ppt_y</p:attrName>
                                        </p:attrNameLst>
                                      </p:cBhvr>
                                      <p:tavLst>
                                        <p:tav tm="0">
                                          <p:val>
                                            <p:strVal val="#ppt_y+1"/>
                                          </p:val>
                                        </p:tav>
                                        <p:tav tm="100000">
                                          <p:val>
                                            <p:strVal val="#ppt_y-.03"/>
                                          </p:val>
                                        </p:tav>
                                      </p:tavLst>
                                    </p:anim>
                                    <p:anim calcmode="lin" valueType="num">
                                      <p:cBhvr>
                                        <p:cTn id="57"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58" presetID="37" presetClass="entr" presetSubtype="0" fill="hold" nodeType="with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fade">
                                      <p:cBhvr>
                                        <p:cTn id="60" dur="1000"/>
                                        <p:tgtEl>
                                          <p:spTgt spid="14"/>
                                        </p:tgtEl>
                                      </p:cBhvr>
                                    </p:animEffect>
                                    <p:anim calcmode="lin" valueType="num">
                                      <p:cBhvr>
                                        <p:cTn id="61" dur="1000" fill="hold"/>
                                        <p:tgtEl>
                                          <p:spTgt spid="14"/>
                                        </p:tgtEl>
                                        <p:attrNameLst>
                                          <p:attrName>ppt_x</p:attrName>
                                        </p:attrNameLst>
                                      </p:cBhvr>
                                      <p:tavLst>
                                        <p:tav tm="0">
                                          <p:val>
                                            <p:strVal val="#ppt_x"/>
                                          </p:val>
                                        </p:tav>
                                        <p:tav tm="100000">
                                          <p:val>
                                            <p:strVal val="#ppt_x"/>
                                          </p:val>
                                        </p:tav>
                                      </p:tavLst>
                                    </p:anim>
                                    <p:anim calcmode="lin" valueType="num">
                                      <p:cBhvr>
                                        <p:cTn id="62" dur="900" decel="100000" fill="hold"/>
                                        <p:tgtEl>
                                          <p:spTgt spid="14"/>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37" presetClass="entr" presetSubtype="0" fill="hold" grpId="0" nodeType="click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fade">
                                      <p:cBhvr>
                                        <p:cTn id="68" dur="1000"/>
                                        <p:tgtEl>
                                          <p:spTgt spid="6"/>
                                        </p:tgtEl>
                                      </p:cBhvr>
                                    </p:animEffect>
                                    <p:anim calcmode="lin" valueType="num">
                                      <p:cBhvr>
                                        <p:cTn id="69" dur="1000" fill="hold"/>
                                        <p:tgtEl>
                                          <p:spTgt spid="6"/>
                                        </p:tgtEl>
                                        <p:attrNameLst>
                                          <p:attrName>ppt_x</p:attrName>
                                        </p:attrNameLst>
                                      </p:cBhvr>
                                      <p:tavLst>
                                        <p:tav tm="0">
                                          <p:val>
                                            <p:strVal val="#ppt_x"/>
                                          </p:val>
                                        </p:tav>
                                        <p:tav tm="100000">
                                          <p:val>
                                            <p:strVal val="#ppt_x"/>
                                          </p:val>
                                        </p:tav>
                                      </p:tavLst>
                                    </p:anim>
                                    <p:anim calcmode="lin" valueType="num">
                                      <p:cBhvr>
                                        <p:cTn id="70" dur="900" decel="100000" fill="hold"/>
                                        <p:tgtEl>
                                          <p:spTgt spid="6"/>
                                        </p:tgtEl>
                                        <p:attrNameLst>
                                          <p:attrName>ppt_y</p:attrName>
                                        </p:attrNameLst>
                                      </p:cBhvr>
                                      <p:tavLst>
                                        <p:tav tm="0">
                                          <p:val>
                                            <p:strVal val="#ppt_y+1"/>
                                          </p:val>
                                        </p:tav>
                                        <p:tav tm="100000">
                                          <p:val>
                                            <p:strVal val="#ppt_y-.03"/>
                                          </p:val>
                                        </p:tav>
                                      </p:tavLst>
                                    </p:anim>
                                    <p:anim calcmode="lin" valueType="num">
                                      <p:cBhvr>
                                        <p:cTn id="71"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72" presetID="37" presetClass="entr" presetSubtype="0" fill="hold" grpId="0" nodeType="withEffect">
                                  <p:stCondLst>
                                    <p:cond delay="0"/>
                                  </p:stCondLst>
                                  <p:childTnLst>
                                    <p:set>
                                      <p:cBhvr>
                                        <p:cTn id="73" dur="1" fill="hold">
                                          <p:stCondLst>
                                            <p:cond delay="0"/>
                                          </p:stCondLst>
                                        </p:cTn>
                                        <p:tgtEl>
                                          <p:spTgt spid="9"/>
                                        </p:tgtEl>
                                        <p:attrNameLst>
                                          <p:attrName>style.visibility</p:attrName>
                                        </p:attrNameLst>
                                      </p:cBhvr>
                                      <p:to>
                                        <p:strVal val="visible"/>
                                      </p:to>
                                    </p:set>
                                    <p:animEffect transition="in" filter="fade">
                                      <p:cBhvr>
                                        <p:cTn id="74" dur="1000"/>
                                        <p:tgtEl>
                                          <p:spTgt spid="9"/>
                                        </p:tgtEl>
                                      </p:cBhvr>
                                    </p:animEffect>
                                    <p:anim calcmode="lin" valueType="num">
                                      <p:cBhvr>
                                        <p:cTn id="75" dur="1000" fill="hold"/>
                                        <p:tgtEl>
                                          <p:spTgt spid="9"/>
                                        </p:tgtEl>
                                        <p:attrNameLst>
                                          <p:attrName>ppt_x</p:attrName>
                                        </p:attrNameLst>
                                      </p:cBhvr>
                                      <p:tavLst>
                                        <p:tav tm="0">
                                          <p:val>
                                            <p:strVal val="#ppt_x"/>
                                          </p:val>
                                        </p:tav>
                                        <p:tav tm="100000">
                                          <p:val>
                                            <p:strVal val="#ppt_x"/>
                                          </p:val>
                                        </p:tav>
                                      </p:tavLst>
                                    </p:anim>
                                    <p:anim calcmode="lin" valueType="num">
                                      <p:cBhvr>
                                        <p:cTn id="76" dur="900" decel="100000" fill="hold"/>
                                        <p:tgtEl>
                                          <p:spTgt spid="9"/>
                                        </p:tgtEl>
                                        <p:attrNameLst>
                                          <p:attrName>ppt_y</p:attrName>
                                        </p:attrNameLst>
                                      </p:cBhvr>
                                      <p:tavLst>
                                        <p:tav tm="0">
                                          <p:val>
                                            <p:strVal val="#ppt_y+1"/>
                                          </p:val>
                                        </p:tav>
                                        <p:tav tm="100000">
                                          <p:val>
                                            <p:strVal val="#ppt_y-.03"/>
                                          </p:val>
                                        </p:tav>
                                      </p:tavLst>
                                    </p:anim>
                                    <p:anim calcmode="lin" valueType="num">
                                      <p:cBhvr>
                                        <p:cTn id="77"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78" presetID="37" presetClass="entr" presetSubtype="0" fill="hold" nodeType="with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fade">
                                      <p:cBhvr>
                                        <p:cTn id="80" dur="1000"/>
                                        <p:tgtEl>
                                          <p:spTgt spid="22"/>
                                        </p:tgtEl>
                                      </p:cBhvr>
                                    </p:animEffect>
                                    <p:anim calcmode="lin" valueType="num">
                                      <p:cBhvr>
                                        <p:cTn id="81" dur="1000" fill="hold"/>
                                        <p:tgtEl>
                                          <p:spTgt spid="22"/>
                                        </p:tgtEl>
                                        <p:attrNameLst>
                                          <p:attrName>ppt_x</p:attrName>
                                        </p:attrNameLst>
                                      </p:cBhvr>
                                      <p:tavLst>
                                        <p:tav tm="0">
                                          <p:val>
                                            <p:strVal val="#ppt_x"/>
                                          </p:val>
                                        </p:tav>
                                        <p:tav tm="100000">
                                          <p:val>
                                            <p:strVal val="#ppt_x"/>
                                          </p:val>
                                        </p:tav>
                                      </p:tavLst>
                                    </p:anim>
                                    <p:anim calcmode="lin" valueType="num">
                                      <p:cBhvr>
                                        <p:cTn id="82" dur="900" decel="100000" fill="hold"/>
                                        <p:tgtEl>
                                          <p:spTgt spid="22"/>
                                        </p:tgtEl>
                                        <p:attrNameLst>
                                          <p:attrName>ppt_y</p:attrName>
                                        </p:attrNameLst>
                                      </p:cBhvr>
                                      <p:tavLst>
                                        <p:tav tm="0">
                                          <p:val>
                                            <p:strVal val="#ppt_y+1"/>
                                          </p:val>
                                        </p:tav>
                                        <p:tav tm="100000">
                                          <p:val>
                                            <p:strVal val="#ppt_y-.03"/>
                                          </p:val>
                                        </p:tav>
                                      </p:tavLst>
                                    </p:anim>
                                    <p:anim calcmode="lin" valueType="num">
                                      <p:cBhvr>
                                        <p:cTn id="83"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par>
                                <p:cTn id="84" presetID="37" presetClass="entr" presetSubtype="0" fill="hold" nodeType="withEffect">
                                  <p:stCondLst>
                                    <p:cond delay="0"/>
                                  </p:stCondLst>
                                  <p:childTnLst>
                                    <p:set>
                                      <p:cBhvr>
                                        <p:cTn id="85" dur="1" fill="hold">
                                          <p:stCondLst>
                                            <p:cond delay="0"/>
                                          </p:stCondLst>
                                        </p:cTn>
                                        <p:tgtEl>
                                          <p:spTgt spid="23"/>
                                        </p:tgtEl>
                                        <p:attrNameLst>
                                          <p:attrName>style.visibility</p:attrName>
                                        </p:attrNameLst>
                                      </p:cBhvr>
                                      <p:to>
                                        <p:strVal val="visible"/>
                                      </p:to>
                                    </p:set>
                                    <p:animEffect transition="in" filter="fade">
                                      <p:cBhvr>
                                        <p:cTn id="86" dur="1000"/>
                                        <p:tgtEl>
                                          <p:spTgt spid="23"/>
                                        </p:tgtEl>
                                      </p:cBhvr>
                                    </p:animEffect>
                                    <p:anim calcmode="lin" valueType="num">
                                      <p:cBhvr>
                                        <p:cTn id="87" dur="1000" fill="hold"/>
                                        <p:tgtEl>
                                          <p:spTgt spid="23"/>
                                        </p:tgtEl>
                                        <p:attrNameLst>
                                          <p:attrName>ppt_x</p:attrName>
                                        </p:attrNameLst>
                                      </p:cBhvr>
                                      <p:tavLst>
                                        <p:tav tm="0">
                                          <p:val>
                                            <p:strVal val="#ppt_x"/>
                                          </p:val>
                                        </p:tav>
                                        <p:tav tm="100000">
                                          <p:val>
                                            <p:strVal val="#ppt_x"/>
                                          </p:val>
                                        </p:tav>
                                      </p:tavLst>
                                    </p:anim>
                                    <p:anim calcmode="lin" valueType="num">
                                      <p:cBhvr>
                                        <p:cTn id="88" dur="900" decel="100000" fill="hold"/>
                                        <p:tgtEl>
                                          <p:spTgt spid="23"/>
                                        </p:tgtEl>
                                        <p:attrNameLst>
                                          <p:attrName>ppt_y</p:attrName>
                                        </p:attrNameLst>
                                      </p:cBhvr>
                                      <p:tavLst>
                                        <p:tav tm="0">
                                          <p:val>
                                            <p:strVal val="#ppt_y+1"/>
                                          </p:val>
                                        </p:tav>
                                        <p:tav tm="100000">
                                          <p:val>
                                            <p:strVal val="#ppt_y-.03"/>
                                          </p:val>
                                        </p:tav>
                                      </p:tavLst>
                                    </p:anim>
                                    <p:anim calcmode="lin" valueType="num">
                                      <p:cBhvr>
                                        <p:cTn id="89"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cTn>
                              </p:par>
                              <p:par>
                                <p:cTn id="90" presetID="37" presetClass="entr" presetSubtype="0" fill="hold" nodeType="with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fade">
                                      <p:cBhvr>
                                        <p:cTn id="92" dur="1000"/>
                                        <p:tgtEl>
                                          <p:spTgt spid="24"/>
                                        </p:tgtEl>
                                      </p:cBhvr>
                                    </p:animEffect>
                                    <p:anim calcmode="lin" valueType="num">
                                      <p:cBhvr>
                                        <p:cTn id="93" dur="1000" fill="hold"/>
                                        <p:tgtEl>
                                          <p:spTgt spid="24"/>
                                        </p:tgtEl>
                                        <p:attrNameLst>
                                          <p:attrName>ppt_x</p:attrName>
                                        </p:attrNameLst>
                                      </p:cBhvr>
                                      <p:tavLst>
                                        <p:tav tm="0">
                                          <p:val>
                                            <p:strVal val="#ppt_x"/>
                                          </p:val>
                                        </p:tav>
                                        <p:tav tm="100000">
                                          <p:val>
                                            <p:strVal val="#ppt_x"/>
                                          </p:val>
                                        </p:tav>
                                      </p:tavLst>
                                    </p:anim>
                                    <p:anim calcmode="lin" valueType="num">
                                      <p:cBhvr>
                                        <p:cTn id="94" dur="900" decel="100000" fill="hold"/>
                                        <p:tgtEl>
                                          <p:spTgt spid="24"/>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24"/>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25"/>
                                        </p:tgtEl>
                                        <p:attrNameLst>
                                          <p:attrName>style.visibility</p:attrName>
                                        </p:attrNameLst>
                                      </p:cBhvr>
                                      <p:to>
                                        <p:strVal val="visible"/>
                                      </p:to>
                                    </p:set>
                                    <p:animEffect transition="in" filter="fade">
                                      <p:cBhvr>
                                        <p:cTn id="98" dur="1000"/>
                                        <p:tgtEl>
                                          <p:spTgt spid="25"/>
                                        </p:tgtEl>
                                      </p:cBhvr>
                                    </p:animEffect>
                                    <p:anim calcmode="lin" valueType="num">
                                      <p:cBhvr>
                                        <p:cTn id="99" dur="1000" fill="hold"/>
                                        <p:tgtEl>
                                          <p:spTgt spid="25"/>
                                        </p:tgtEl>
                                        <p:attrNameLst>
                                          <p:attrName>ppt_x</p:attrName>
                                        </p:attrNameLst>
                                      </p:cBhvr>
                                      <p:tavLst>
                                        <p:tav tm="0">
                                          <p:val>
                                            <p:strVal val="#ppt_x"/>
                                          </p:val>
                                        </p:tav>
                                        <p:tav tm="100000">
                                          <p:val>
                                            <p:strVal val="#ppt_x"/>
                                          </p:val>
                                        </p:tav>
                                      </p:tavLst>
                                    </p:anim>
                                    <p:anim calcmode="lin" valueType="num">
                                      <p:cBhvr>
                                        <p:cTn id="100" dur="900" decel="100000" fill="hold"/>
                                        <p:tgtEl>
                                          <p:spTgt spid="25"/>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25"/>
                                        </p:tgtEl>
                                        <p:attrNameLst>
                                          <p:attrName>ppt_y</p:attrName>
                                        </p:attrNameLst>
                                      </p:cBhvr>
                                      <p:tavLst>
                                        <p:tav tm="0">
                                          <p:val>
                                            <p:strVal val="#ppt_y-.03"/>
                                          </p:val>
                                        </p:tav>
                                        <p:tav tm="100000">
                                          <p:val>
                                            <p:strVal val="#ppt_y"/>
                                          </p:val>
                                        </p:tav>
                                      </p:tavLst>
                                    </p:anim>
                                  </p:childTnLst>
                                </p:cTn>
                              </p:par>
                              <p:par>
                                <p:cTn id="102" presetID="37" presetClass="entr" presetSubtype="0" fill="hold" nodeType="withEffect">
                                  <p:stCondLst>
                                    <p:cond delay="0"/>
                                  </p:stCondLst>
                                  <p:childTnLst>
                                    <p:set>
                                      <p:cBhvr>
                                        <p:cTn id="103" dur="1" fill="hold">
                                          <p:stCondLst>
                                            <p:cond delay="0"/>
                                          </p:stCondLst>
                                        </p:cTn>
                                        <p:tgtEl>
                                          <p:spTgt spid="26"/>
                                        </p:tgtEl>
                                        <p:attrNameLst>
                                          <p:attrName>style.visibility</p:attrName>
                                        </p:attrNameLst>
                                      </p:cBhvr>
                                      <p:to>
                                        <p:strVal val="visible"/>
                                      </p:to>
                                    </p:set>
                                    <p:animEffect transition="in" filter="fade">
                                      <p:cBhvr>
                                        <p:cTn id="104" dur="1000"/>
                                        <p:tgtEl>
                                          <p:spTgt spid="26"/>
                                        </p:tgtEl>
                                      </p:cBhvr>
                                    </p:animEffect>
                                    <p:anim calcmode="lin" valueType="num">
                                      <p:cBhvr>
                                        <p:cTn id="105" dur="1000" fill="hold"/>
                                        <p:tgtEl>
                                          <p:spTgt spid="26"/>
                                        </p:tgtEl>
                                        <p:attrNameLst>
                                          <p:attrName>ppt_x</p:attrName>
                                        </p:attrNameLst>
                                      </p:cBhvr>
                                      <p:tavLst>
                                        <p:tav tm="0">
                                          <p:val>
                                            <p:strVal val="#ppt_x"/>
                                          </p:val>
                                        </p:tav>
                                        <p:tav tm="100000">
                                          <p:val>
                                            <p:strVal val="#ppt_x"/>
                                          </p:val>
                                        </p:tav>
                                      </p:tavLst>
                                    </p:anim>
                                    <p:anim calcmode="lin" valueType="num">
                                      <p:cBhvr>
                                        <p:cTn id="106" dur="900" decel="100000" fill="hold"/>
                                        <p:tgtEl>
                                          <p:spTgt spid="26"/>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par>
                                <p:cTn id="108" presetID="37" presetClass="entr" presetSubtype="0" fill="hold" nodeType="withEffect">
                                  <p:stCondLst>
                                    <p:cond delay="0"/>
                                  </p:stCondLst>
                                  <p:childTnLst>
                                    <p:set>
                                      <p:cBhvr>
                                        <p:cTn id="109" dur="1" fill="hold">
                                          <p:stCondLst>
                                            <p:cond delay="0"/>
                                          </p:stCondLst>
                                        </p:cTn>
                                        <p:tgtEl>
                                          <p:spTgt spid="27"/>
                                        </p:tgtEl>
                                        <p:attrNameLst>
                                          <p:attrName>style.visibility</p:attrName>
                                        </p:attrNameLst>
                                      </p:cBhvr>
                                      <p:to>
                                        <p:strVal val="visible"/>
                                      </p:to>
                                    </p:set>
                                    <p:animEffect transition="in" filter="fade">
                                      <p:cBhvr>
                                        <p:cTn id="110" dur="1000"/>
                                        <p:tgtEl>
                                          <p:spTgt spid="27"/>
                                        </p:tgtEl>
                                      </p:cBhvr>
                                    </p:animEffect>
                                    <p:anim calcmode="lin" valueType="num">
                                      <p:cBhvr>
                                        <p:cTn id="111" dur="1000" fill="hold"/>
                                        <p:tgtEl>
                                          <p:spTgt spid="27"/>
                                        </p:tgtEl>
                                        <p:attrNameLst>
                                          <p:attrName>ppt_x</p:attrName>
                                        </p:attrNameLst>
                                      </p:cBhvr>
                                      <p:tavLst>
                                        <p:tav tm="0">
                                          <p:val>
                                            <p:strVal val="#ppt_x"/>
                                          </p:val>
                                        </p:tav>
                                        <p:tav tm="100000">
                                          <p:val>
                                            <p:strVal val="#ppt_x"/>
                                          </p:val>
                                        </p:tav>
                                      </p:tavLst>
                                    </p:anim>
                                    <p:anim calcmode="lin" valueType="num">
                                      <p:cBhvr>
                                        <p:cTn id="112" dur="900" decel="100000" fill="hold"/>
                                        <p:tgtEl>
                                          <p:spTgt spid="27"/>
                                        </p:tgtEl>
                                        <p:attrNameLst>
                                          <p:attrName>ppt_y</p:attrName>
                                        </p:attrNameLst>
                                      </p:cBhvr>
                                      <p:tavLst>
                                        <p:tav tm="0">
                                          <p:val>
                                            <p:strVal val="#ppt_y+1"/>
                                          </p:val>
                                        </p:tav>
                                        <p:tav tm="100000">
                                          <p:val>
                                            <p:strVal val="#ppt_y-.03"/>
                                          </p:val>
                                        </p:tav>
                                      </p:tavLst>
                                    </p:anim>
                                    <p:anim calcmode="lin" valueType="num">
                                      <p:cBhvr>
                                        <p:cTn id="113" dur="100" accel="100000" fill="hold">
                                          <p:stCondLst>
                                            <p:cond delay="900"/>
                                          </p:stCondLst>
                                        </p:cTn>
                                        <p:tgtEl>
                                          <p:spTgt spid="27"/>
                                        </p:tgtEl>
                                        <p:attrNameLst>
                                          <p:attrName>ppt_y</p:attrName>
                                        </p:attrNameLst>
                                      </p:cBhvr>
                                      <p:tavLst>
                                        <p:tav tm="0">
                                          <p:val>
                                            <p:strVal val="#ppt_y-.03"/>
                                          </p:val>
                                        </p:tav>
                                        <p:tav tm="100000">
                                          <p:val>
                                            <p:strVal val="#ppt_y"/>
                                          </p:val>
                                        </p:tav>
                                      </p:tavLst>
                                    </p:anim>
                                  </p:childTnLst>
                                </p:cTn>
                              </p:par>
                              <p:par>
                                <p:cTn id="114" presetID="37" presetClass="entr" presetSubtype="0" fill="hold" grpId="0" nodeType="withEffect">
                                  <p:stCondLst>
                                    <p:cond delay="0"/>
                                  </p:stCondLst>
                                  <p:childTnLst>
                                    <p:set>
                                      <p:cBhvr>
                                        <p:cTn id="115" dur="1" fill="hold">
                                          <p:stCondLst>
                                            <p:cond delay="0"/>
                                          </p:stCondLst>
                                        </p:cTn>
                                        <p:tgtEl>
                                          <p:spTgt spid="21"/>
                                        </p:tgtEl>
                                        <p:attrNameLst>
                                          <p:attrName>style.visibility</p:attrName>
                                        </p:attrNameLst>
                                      </p:cBhvr>
                                      <p:to>
                                        <p:strVal val="visible"/>
                                      </p:to>
                                    </p:set>
                                    <p:animEffect transition="in" filter="fade">
                                      <p:cBhvr>
                                        <p:cTn id="116" dur="1000"/>
                                        <p:tgtEl>
                                          <p:spTgt spid="21"/>
                                        </p:tgtEl>
                                      </p:cBhvr>
                                    </p:animEffect>
                                    <p:anim calcmode="lin" valueType="num">
                                      <p:cBhvr>
                                        <p:cTn id="117" dur="1000" fill="hold"/>
                                        <p:tgtEl>
                                          <p:spTgt spid="21"/>
                                        </p:tgtEl>
                                        <p:attrNameLst>
                                          <p:attrName>ppt_x</p:attrName>
                                        </p:attrNameLst>
                                      </p:cBhvr>
                                      <p:tavLst>
                                        <p:tav tm="0">
                                          <p:val>
                                            <p:strVal val="#ppt_x"/>
                                          </p:val>
                                        </p:tav>
                                        <p:tav tm="100000">
                                          <p:val>
                                            <p:strVal val="#ppt_x"/>
                                          </p:val>
                                        </p:tav>
                                      </p:tavLst>
                                    </p:anim>
                                    <p:anim calcmode="lin" valueType="num">
                                      <p:cBhvr>
                                        <p:cTn id="118" dur="900" decel="100000" fill="hold"/>
                                        <p:tgtEl>
                                          <p:spTgt spid="21"/>
                                        </p:tgtEl>
                                        <p:attrNameLst>
                                          <p:attrName>ppt_y</p:attrName>
                                        </p:attrNameLst>
                                      </p:cBhvr>
                                      <p:tavLst>
                                        <p:tav tm="0">
                                          <p:val>
                                            <p:strVal val="#ppt_y+1"/>
                                          </p:val>
                                        </p:tav>
                                        <p:tav tm="100000">
                                          <p:val>
                                            <p:strVal val="#ppt_y-.03"/>
                                          </p:val>
                                        </p:tav>
                                      </p:tavLst>
                                    </p:anim>
                                    <p:anim calcmode="lin" valueType="num">
                                      <p:cBhvr>
                                        <p:cTn id="119"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120" presetID="37" presetClass="entr" presetSubtype="0" fill="hold" grpId="0" nodeType="withEffect">
                                  <p:stCondLst>
                                    <p:cond delay="0"/>
                                  </p:stCondLst>
                                  <p:childTnLst>
                                    <p:set>
                                      <p:cBhvr>
                                        <p:cTn id="121" dur="1" fill="hold">
                                          <p:stCondLst>
                                            <p:cond delay="0"/>
                                          </p:stCondLst>
                                        </p:cTn>
                                        <p:tgtEl>
                                          <p:spTgt spid="20"/>
                                        </p:tgtEl>
                                        <p:attrNameLst>
                                          <p:attrName>style.visibility</p:attrName>
                                        </p:attrNameLst>
                                      </p:cBhvr>
                                      <p:to>
                                        <p:strVal val="visible"/>
                                      </p:to>
                                    </p:set>
                                    <p:animEffect transition="in" filter="fade">
                                      <p:cBhvr>
                                        <p:cTn id="122" dur="1000"/>
                                        <p:tgtEl>
                                          <p:spTgt spid="20"/>
                                        </p:tgtEl>
                                      </p:cBhvr>
                                    </p:animEffect>
                                    <p:anim calcmode="lin" valueType="num">
                                      <p:cBhvr>
                                        <p:cTn id="123" dur="1000" fill="hold"/>
                                        <p:tgtEl>
                                          <p:spTgt spid="20"/>
                                        </p:tgtEl>
                                        <p:attrNameLst>
                                          <p:attrName>ppt_x</p:attrName>
                                        </p:attrNameLst>
                                      </p:cBhvr>
                                      <p:tavLst>
                                        <p:tav tm="0">
                                          <p:val>
                                            <p:strVal val="#ppt_x"/>
                                          </p:val>
                                        </p:tav>
                                        <p:tav tm="100000">
                                          <p:val>
                                            <p:strVal val="#ppt_x"/>
                                          </p:val>
                                        </p:tav>
                                      </p:tavLst>
                                    </p:anim>
                                    <p:anim calcmode="lin" valueType="num">
                                      <p:cBhvr>
                                        <p:cTn id="124" dur="900" decel="100000" fill="hold"/>
                                        <p:tgtEl>
                                          <p:spTgt spid="20"/>
                                        </p:tgtEl>
                                        <p:attrNameLst>
                                          <p:attrName>ppt_y</p:attrName>
                                        </p:attrNameLst>
                                      </p:cBhvr>
                                      <p:tavLst>
                                        <p:tav tm="0">
                                          <p:val>
                                            <p:strVal val="#ppt_y+1"/>
                                          </p:val>
                                        </p:tav>
                                        <p:tav tm="100000">
                                          <p:val>
                                            <p:strVal val="#ppt_y-.03"/>
                                          </p:val>
                                        </p:tav>
                                      </p:tavLst>
                                    </p:anim>
                                    <p:anim calcmode="lin" valueType="num">
                                      <p:cBhvr>
                                        <p:cTn id="125"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par>
                                <p:cTn id="126" presetID="37" presetClass="entr" presetSubtype="0" fill="hold" grpId="0" nodeType="withEffect">
                                  <p:stCondLst>
                                    <p:cond delay="0"/>
                                  </p:stCondLst>
                                  <p:childTnLst>
                                    <p:set>
                                      <p:cBhvr>
                                        <p:cTn id="127" dur="1" fill="hold">
                                          <p:stCondLst>
                                            <p:cond delay="0"/>
                                          </p:stCondLst>
                                        </p:cTn>
                                        <p:tgtEl>
                                          <p:spTgt spid="17"/>
                                        </p:tgtEl>
                                        <p:attrNameLst>
                                          <p:attrName>style.visibility</p:attrName>
                                        </p:attrNameLst>
                                      </p:cBhvr>
                                      <p:to>
                                        <p:strVal val="visible"/>
                                      </p:to>
                                    </p:set>
                                    <p:animEffect transition="in" filter="fade">
                                      <p:cBhvr>
                                        <p:cTn id="128" dur="1000"/>
                                        <p:tgtEl>
                                          <p:spTgt spid="17"/>
                                        </p:tgtEl>
                                      </p:cBhvr>
                                    </p:animEffect>
                                    <p:anim calcmode="lin" valueType="num">
                                      <p:cBhvr>
                                        <p:cTn id="129" dur="1000" fill="hold"/>
                                        <p:tgtEl>
                                          <p:spTgt spid="17"/>
                                        </p:tgtEl>
                                        <p:attrNameLst>
                                          <p:attrName>ppt_x</p:attrName>
                                        </p:attrNameLst>
                                      </p:cBhvr>
                                      <p:tavLst>
                                        <p:tav tm="0">
                                          <p:val>
                                            <p:strVal val="#ppt_x"/>
                                          </p:val>
                                        </p:tav>
                                        <p:tav tm="100000">
                                          <p:val>
                                            <p:strVal val="#ppt_x"/>
                                          </p:val>
                                        </p:tav>
                                      </p:tavLst>
                                    </p:anim>
                                    <p:anim calcmode="lin" valueType="num">
                                      <p:cBhvr>
                                        <p:cTn id="130" dur="900" decel="100000" fill="hold"/>
                                        <p:tgtEl>
                                          <p:spTgt spid="17"/>
                                        </p:tgtEl>
                                        <p:attrNameLst>
                                          <p:attrName>ppt_y</p:attrName>
                                        </p:attrNameLst>
                                      </p:cBhvr>
                                      <p:tavLst>
                                        <p:tav tm="0">
                                          <p:val>
                                            <p:strVal val="#ppt_y+1"/>
                                          </p:val>
                                        </p:tav>
                                        <p:tav tm="100000">
                                          <p:val>
                                            <p:strVal val="#ppt_y-.03"/>
                                          </p:val>
                                        </p:tav>
                                      </p:tavLst>
                                    </p:anim>
                                    <p:anim calcmode="lin" valueType="num">
                                      <p:cBhvr>
                                        <p:cTn id="131"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par>
                                <p:cTn id="132" presetID="37" presetClass="entr" presetSubtype="0" fill="hold" grpId="0" nodeType="withEffect">
                                  <p:stCondLst>
                                    <p:cond delay="0"/>
                                  </p:stCondLst>
                                  <p:childTnLst>
                                    <p:set>
                                      <p:cBhvr>
                                        <p:cTn id="133" dur="1" fill="hold">
                                          <p:stCondLst>
                                            <p:cond delay="0"/>
                                          </p:stCondLst>
                                        </p:cTn>
                                        <p:tgtEl>
                                          <p:spTgt spid="18"/>
                                        </p:tgtEl>
                                        <p:attrNameLst>
                                          <p:attrName>style.visibility</p:attrName>
                                        </p:attrNameLst>
                                      </p:cBhvr>
                                      <p:to>
                                        <p:strVal val="visible"/>
                                      </p:to>
                                    </p:set>
                                    <p:animEffect transition="in" filter="fade">
                                      <p:cBhvr>
                                        <p:cTn id="134" dur="1000"/>
                                        <p:tgtEl>
                                          <p:spTgt spid="18"/>
                                        </p:tgtEl>
                                      </p:cBhvr>
                                    </p:animEffect>
                                    <p:anim calcmode="lin" valueType="num">
                                      <p:cBhvr>
                                        <p:cTn id="135" dur="1000" fill="hold"/>
                                        <p:tgtEl>
                                          <p:spTgt spid="18"/>
                                        </p:tgtEl>
                                        <p:attrNameLst>
                                          <p:attrName>ppt_x</p:attrName>
                                        </p:attrNameLst>
                                      </p:cBhvr>
                                      <p:tavLst>
                                        <p:tav tm="0">
                                          <p:val>
                                            <p:strVal val="#ppt_x"/>
                                          </p:val>
                                        </p:tav>
                                        <p:tav tm="100000">
                                          <p:val>
                                            <p:strVal val="#ppt_x"/>
                                          </p:val>
                                        </p:tav>
                                      </p:tavLst>
                                    </p:anim>
                                    <p:anim calcmode="lin" valueType="num">
                                      <p:cBhvr>
                                        <p:cTn id="136" dur="900" decel="100000" fill="hold"/>
                                        <p:tgtEl>
                                          <p:spTgt spid="18"/>
                                        </p:tgtEl>
                                        <p:attrNameLst>
                                          <p:attrName>ppt_y</p:attrName>
                                        </p:attrNameLst>
                                      </p:cBhvr>
                                      <p:tavLst>
                                        <p:tav tm="0">
                                          <p:val>
                                            <p:strVal val="#ppt_y+1"/>
                                          </p:val>
                                        </p:tav>
                                        <p:tav tm="100000">
                                          <p:val>
                                            <p:strVal val="#ppt_y-.03"/>
                                          </p:val>
                                        </p:tav>
                                      </p:tavLst>
                                    </p:anim>
                                    <p:anim calcmode="lin" valueType="num">
                                      <p:cBhvr>
                                        <p:cTn id="137"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par>
                                <p:cTn id="138" presetID="37" presetClass="entr" presetSubtype="0" fill="hold" grpId="0" nodeType="withEffect">
                                  <p:stCondLst>
                                    <p:cond delay="0"/>
                                  </p:stCondLst>
                                  <p:childTnLst>
                                    <p:set>
                                      <p:cBhvr>
                                        <p:cTn id="139" dur="1" fill="hold">
                                          <p:stCondLst>
                                            <p:cond delay="0"/>
                                          </p:stCondLst>
                                        </p:cTn>
                                        <p:tgtEl>
                                          <p:spTgt spid="19"/>
                                        </p:tgtEl>
                                        <p:attrNameLst>
                                          <p:attrName>style.visibility</p:attrName>
                                        </p:attrNameLst>
                                      </p:cBhvr>
                                      <p:to>
                                        <p:strVal val="visible"/>
                                      </p:to>
                                    </p:set>
                                    <p:animEffect transition="in" filter="fade">
                                      <p:cBhvr>
                                        <p:cTn id="140" dur="1000"/>
                                        <p:tgtEl>
                                          <p:spTgt spid="19"/>
                                        </p:tgtEl>
                                      </p:cBhvr>
                                    </p:animEffect>
                                    <p:anim calcmode="lin" valueType="num">
                                      <p:cBhvr>
                                        <p:cTn id="141" dur="1000" fill="hold"/>
                                        <p:tgtEl>
                                          <p:spTgt spid="19"/>
                                        </p:tgtEl>
                                        <p:attrNameLst>
                                          <p:attrName>ppt_x</p:attrName>
                                        </p:attrNameLst>
                                      </p:cBhvr>
                                      <p:tavLst>
                                        <p:tav tm="0">
                                          <p:val>
                                            <p:strVal val="#ppt_x"/>
                                          </p:val>
                                        </p:tav>
                                        <p:tav tm="100000">
                                          <p:val>
                                            <p:strVal val="#ppt_x"/>
                                          </p:val>
                                        </p:tav>
                                      </p:tavLst>
                                    </p:anim>
                                    <p:anim calcmode="lin" valueType="num">
                                      <p:cBhvr>
                                        <p:cTn id="142" dur="900" decel="100000" fill="hold"/>
                                        <p:tgtEl>
                                          <p:spTgt spid="19"/>
                                        </p:tgtEl>
                                        <p:attrNameLst>
                                          <p:attrName>ppt_y</p:attrName>
                                        </p:attrNameLst>
                                      </p:cBhvr>
                                      <p:tavLst>
                                        <p:tav tm="0">
                                          <p:val>
                                            <p:strVal val="#ppt_y+1"/>
                                          </p:val>
                                        </p:tav>
                                        <p:tav tm="100000">
                                          <p:val>
                                            <p:strVal val="#ppt_y-.03"/>
                                          </p:val>
                                        </p:tav>
                                      </p:tavLst>
                                    </p:anim>
                                    <p:anim calcmode="lin" valueType="num">
                                      <p:cBhvr>
                                        <p:cTn id="143"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par>
                    <p:cTn id="144" fill="hold" nodeType="clickPar">
                      <p:stCondLst>
                        <p:cond delay="indefinite"/>
                      </p:stCondLst>
                      <p:childTnLst>
                        <p:par>
                          <p:cTn id="145" fill="hold" nodeType="withGroup">
                            <p:stCondLst>
                              <p:cond delay="0"/>
                            </p:stCondLst>
                            <p:childTnLst>
                              <p:par>
                                <p:cTn id="146" presetID="2" presetClass="entr" presetSubtype="4" fill="hold" grpId="0" nodeType="clickEffect">
                                  <p:stCondLst>
                                    <p:cond delay="0"/>
                                  </p:stCondLst>
                                  <p:childTnLst>
                                    <p:set>
                                      <p:cBhvr>
                                        <p:cTn id="147" dur="1" fill="hold">
                                          <p:stCondLst>
                                            <p:cond delay="0"/>
                                          </p:stCondLst>
                                        </p:cTn>
                                        <p:tgtEl>
                                          <p:spTgt spid="7"/>
                                        </p:tgtEl>
                                        <p:attrNameLst>
                                          <p:attrName>style.visibility</p:attrName>
                                        </p:attrNameLst>
                                      </p:cBhvr>
                                      <p:to>
                                        <p:strVal val="visible"/>
                                      </p:to>
                                    </p:set>
                                    <p:anim calcmode="lin" valueType="num">
                                      <p:cBhvr additive="base">
                                        <p:cTn id="148" dur="500" fill="hold"/>
                                        <p:tgtEl>
                                          <p:spTgt spid="7"/>
                                        </p:tgtEl>
                                        <p:attrNameLst>
                                          <p:attrName>ppt_x</p:attrName>
                                        </p:attrNameLst>
                                      </p:cBhvr>
                                      <p:tavLst>
                                        <p:tav tm="0">
                                          <p:val>
                                            <p:strVal val="#ppt_x"/>
                                          </p:val>
                                        </p:tav>
                                        <p:tav tm="100000">
                                          <p:val>
                                            <p:strVal val="#ppt_x"/>
                                          </p:val>
                                        </p:tav>
                                      </p:tavLst>
                                    </p:anim>
                                    <p:anim calcmode="lin" valueType="num">
                                      <p:cBhvr additive="base">
                                        <p:cTn id="149" dur="500" fill="hold"/>
                                        <p:tgtEl>
                                          <p:spTgt spid="7"/>
                                        </p:tgtEl>
                                        <p:attrNameLst>
                                          <p:attrName>ppt_y</p:attrName>
                                        </p:attrNameLst>
                                      </p:cBhvr>
                                      <p:tavLst>
                                        <p:tav tm="0">
                                          <p:val>
                                            <p:strVal val="1+#ppt_h/2"/>
                                          </p:val>
                                        </p:tav>
                                        <p:tav tm="100000">
                                          <p:val>
                                            <p:strVal val="#ppt_y"/>
                                          </p:val>
                                        </p:tav>
                                      </p:tavLst>
                                    </p:anim>
                                  </p:childTnLst>
                                </p:cTn>
                              </p:par>
                              <p:par>
                                <p:cTn id="150" presetID="2" presetClass="entr" presetSubtype="4" fill="hold" grpId="0" nodeType="withEffect">
                                  <p:stCondLst>
                                    <p:cond delay="0"/>
                                  </p:stCondLst>
                                  <p:childTnLst>
                                    <p:set>
                                      <p:cBhvr>
                                        <p:cTn id="151" dur="1" fill="hold">
                                          <p:stCondLst>
                                            <p:cond delay="0"/>
                                          </p:stCondLst>
                                        </p:cTn>
                                        <p:tgtEl>
                                          <p:spTgt spid="10"/>
                                        </p:tgtEl>
                                        <p:attrNameLst>
                                          <p:attrName>style.visibility</p:attrName>
                                        </p:attrNameLst>
                                      </p:cBhvr>
                                      <p:to>
                                        <p:strVal val="visible"/>
                                      </p:to>
                                    </p:set>
                                    <p:anim calcmode="lin" valueType="num">
                                      <p:cBhvr additive="base">
                                        <p:cTn id="152" dur="500" fill="hold"/>
                                        <p:tgtEl>
                                          <p:spTgt spid="10"/>
                                        </p:tgtEl>
                                        <p:attrNameLst>
                                          <p:attrName>ppt_x</p:attrName>
                                        </p:attrNameLst>
                                      </p:cBhvr>
                                      <p:tavLst>
                                        <p:tav tm="0">
                                          <p:val>
                                            <p:strVal val="#ppt_x"/>
                                          </p:val>
                                        </p:tav>
                                        <p:tav tm="100000">
                                          <p:val>
                                            <p:strVal val="#ppt_x"/>
                                          </p:val>
                                        </p:tav>
                                      </p:tavLst>
                                    </p:anim>
                                    <p:anim calcmode="lin" valueType="num">
                                      <p:cBhvr additive="base">
                                        <p:cTn id="153" dur="500" fill="hold"/>
                                        <p:tgtEl>
                                          <p:spTgt spid="10"/>
                                        </p:tgtEl>
                                        <p:attrNameLst>
                                          <p:attrName>ppt_y</p:attrName>
                                        </p:attrNameLst>
                                      </p:cBhvr>
                                      <p:tavLst>
                                        <p:tav tm="0">
                                          <p:val>
                                            <p:strVal val="1+#ppt_h/2"/>
                                          </p:val>
                                        </p:tav>
                                        <p:tav tm="100000">
                                          <p:val>
                                            <p:strVal val="#ppt_y"/>
                                          </p:val>
                                        </p:tav>
                                      </p:tavLst>
                                    </p:anim>
                                  </p:childTnLst>
                                </p:cTn>
                              </p:par>
                              <p:par>
                                <p:cTn id="154" presetID="2" presetClass="entr" presetSubtype="4" fill="hold" nodeType="withEffect">
                                  <p:stCondLst>
                                    <p:cond delay="0"/>
                                  </p:stCondLst>
                                  <p:childTnLst>
                                    <p:set>
                                      <p:cBhvr>
                                        <p:cTn id="155" dur="1" fill="hold">
                                          <p:stCondLst>
                                            <p:cond delay="0"/>
                                          </p:stCondLst>
                                        </p:cTn>
                                        <p:tgtEl>
                                          <p:spTgt spid="34"/>
                                        </p:tgtEl>
                                        <p:attrNameLst>
                                          <p:attrName>style.visibility</p:attrName>
                                        </p:attrNameLst>
                                      </p:cBhvr>
                                      <p:to>
                                        <p:strVal val="visible"/>
                                      </p:to>
                                    </p:set>
                                    <p:anim calcmode="lin" valueType="num">
                                      <p:cBhvr additive="base">
                                        <p:cTn id="156" dur="500" fill="hold"/>
                                        <p:tgtEl>
                                          <p:spTgt spid="34"/>
                                        </p:tgtEl>
                                        <p:attrNameLst>
                                          <p:attrName>ppt_x</p:attrName>
                                        </p:attrNameLst>
                                      </p:cBhvr>
                                      <p:tavLst>
                                        <p:tav tm="0">
                                          <p:val>
                                            <p:strVal val="#ppt_x"/>
                                          </p:val>
                                        </p:tav>
                                        <p:tav tm="100000">
                                          <p:val>
                                            <p:strVal val="#ppt_x"/>
                                          </p:val>
                                        </p:tav>
                                      </p:tavLst>
                                    </p:anim>
                                    <p:anim calcmode="lin" valueType="num">
                                      <p:cBhvr additive="base">
                                        <p:cTn id="157" dur="500" fill="hold"/>
                                        <p:tgtEl>
                                          <p:spTgt spid="34"/>
                                        </p:tgtEl>
                                        <p:attrNameLst>
                                          <p:attrName>ppt_y</p:attrName>
                                        </p:attrNameLst>
                                      </p:cBhvr>
                                      <p:tavLst>
                                        <p:tav tm="0">
                                          <p:val>
                                            <p:strVal val="1+#ppt_h/2"/>
                                          </p:val>
                                        </p:tav>
                                        <p:tav tm="100000">
                                          <p:val>
                                            <p:strVal val="#ppt_y"/>
                                          </p:val>
                                        </p:tav>
                                      </p:tavLst>
                                    </p:anim>
                                  </p:childTnLst>
                                </p:cTn>
                              </p:par>
                              <p:par>
                                <p:cTn id="158" presetID="2" presetClass="entr" presetSubtype="4" fill="hold" nodeType="withEffect">
                                  <p:stCondLst>
                                    <p:cond delay="0"/>
                                  </p:stCondLst>
                                  <p:childTnLst>
                                    <p:set>
                                      <p:cBhvr>
                                        <p:cTn id="159" dur="1" fill="hold">
                                          <p:stCondLst>
                                            <p:cond delay="0"/>
                                          </p:stCondLst>
                                        </p:cTn>
                                        <p:tgtEl>
                                          <p:spTgt spid="39"/>
                                        </p:tgtEl>
                                        <p:attrNameLst>
                                          <p:attrName>style.visibility</p:attrName>
                                        </p:attrNameLst>
                                      </p:cBhvr>
                                      <p:to>
                                        <p:strVal val="visible"/>
                                      </p:to>
                                    </p:set>
                                    <p:anim calcmode="lin" valueType="num">
                                      <p:cBhvr additive="base">
                                        <p:cTn id="160" dur="500" fill="hold"/>
                                        <p:tgtEl>
                                          <p:spTgt spid="39"/>
                                        </p:tgtEl>
                                        <p:attrNameLst>
                                          <p:attrName>ppt_x</p:attrName>
                                        </p:attrNameLst>
                                      </p:cBhvr>
                                      <p:tavLst>
                                        <p:tav tm="0">
                                          <p:val>
                                            <p:strVal val="#ppt_x"/>
                                          </p:val>
                                        </p:tav>
                                        <p:tav tm="100000">
                                          <p:val>
                                            <p:strVal val="#ppt_x"/>
                                          </p:val>
                                        </p:tav>
                                      </p:tavLst>
                                    </p:anim>
                                    <p:anim calcmode="lin" valueType="num">
                                      <p:cBhvr additive="base">
                                        <p:cTn id="161" dur="500" fill="hold"/>
                                        <p:tgtEl>
                                          <p:spTgt spid="39"/>
                                        </p:tgtEl>
                                        <p:attrNameLst>
                                          <p:attrName>ppt_y</p:attrName>
                                        </p:attrNameLst>
                                      </p:cBhvr>
                                      <p:tavLst>
                                        <p:tav tm="0">
                                          <p:val>
                                            <p:strVal val="1+#ppt_h/2"/>
                                          </p:val>
                                        </p:tav>
                                        <p:tav tm="100000">
                                          <p:val>
                                            <p:strVal val="#ppt_y"/>
                                          </p:val>
                                        </p:tav>
                                      </p:tavLst>
                                    </p:anim>
                                  </p:childTnLst>
                                </p:cTn>
                              </p:par>
                              <p:par>
                                <p:cTn id="162" presetID="2" presetClass="entr" presetSubtype="4" fill="hold" nodeType="withEffect">
                                  <p:stCondLst>
                                    <p:cond delay="0"/>
                                  </p:stCondLst>
                                  <p:childTnLst>
                                    <p:set>
                                      <p:cBhvr>
                                        <p:cTn id="163" dur="1" fill="hold">
                                          <p:stCondLst>
                                            <p:cond delay="0"/>
                                          </p:stCondLst>
                                        </p:cTn>
                                        <p:tgtEl>
                                          <p:spTgt spid="38"/>
                                        </p:tgtEl>
                                        <p:attrNameLst>
                                          <p:attrName>style.visibility</p:attrName>
                                        </p:attrNameLst>
                                      </p:cBhvr>
                                      <p:to>
                                        <p:strVal val="visible"/>
                                      </p:to>
                                    </p:set>
                                    <p:anim calcmode="lin" valueType="num">
                                      <p:cBhvr additive="base">
                                        <p:cTn id="164" dur="500" fill="hold"/>
                                        <p:tgtEl>
                                          <p:spTgt spid="38"/>
                                        </p:tgtEl>
                                        <p:attrNameLst>
                                          <p:attrName>ppt_x</p:attrName>
                                        </p:attrNameLst>
                                      </p:cBhvr>
                                      <p:tavLst>
                                        <p:tav tm="0">
                                          <p:val>
                                            <p:strVal val="#ppt_x"/>
                                          </p:val>
                                        </p:tav>
                                        <p:tav tm="100000">
                                          <p:val>
                                            <p:strVal val="#ppt_x"/>
                                          </p:val>
                                        </p:tav>
                                      </p:tavLst>
                                    </p:anim>
                                    <p:anim calcmode="lin" valueType="num">
                                      <p:cBhvr additive="base">
                                        <p:cTn id="165" dur="500" fill="hold"/>
                                        <p:tgtEl>
                                          <p:spTgt spid="38"/>
                                        </p:tgtEl>
                                        <p:attrNameLst>
                                          <p:attrName>ppt_y</p:attrName>
                                        </p:attrNameLst>
                                      </p:cBhvr>
                                      <p:tavLst>
                                        <p:tav tm="0">
                                          <p:val>
                                            <p:strVal val="1+#ppt_h/2"/>
                                          </p:val>
                                        </p:tav>
                                        <p:tav tm="100000">
                                          <p:val>
                                            <p:strVal val="#ppt_y"/>
                                          </p:val>
                                        </p:tav>
                                      </p:tavLst>
                                    </p:anim>
                                  </p:childTnLst>
                                </p:cTn>
                              </p:par>
                              <p:par>
                                <p:cTn id="166" presetID="2" presetClass="entr" presetSubtype="4" fill="hold" nodeType="withEffect">
                                  <p:stCondLst>
                                    <p:cond delay="0"/>
                                  </p:stCondLst>
                                  <p:childTnLst>
                                    <p:set>
                                      <p:cBhvr>
                                        <p:cTn id="167" dur="1" fill="hold">
                                          <p:stCondLst>
                                            <p:cond delay="0"/>
                                          </p:stCondLst>
                                        </p:cTn>
                                        <p:tgtEl>
                                          <p:spTgt spid="37"/>
                                        </p:tgtEl>
                                        <p:attrNameLst>
                                          <p:attrName>style.visibility</p:attrName>
                                        </p:attrNameLst>
                                      </p:cBhvr>
                                      <p:to>
                                        <p:strVal val="visible"/>
                                      </p:to>
                                    </p:set>
                                    <p:anim calcmode="lin" valueType="num">
                                      <p:cBhvr additive="base">
                                        <p:cTn id="168" dur="500" fill="hold"/>
                                        <p:tgtEl>
                                          <p:spTgt spid="37"/>
                                        </p:tgtEl>
                                        <p:attrNameLst>
                                          <p:attrName>ppt_x</p:attrName>
                                        </p:attrNameLst>
                                      </p:cBhvr>
                                      <p:tavLst>
                                        <p:tav tm="0">
                                          <p:val>
                                            <p:strVal val="#ppt_x"/>
                                          </p:val>
                                        </p:tav>
                                        <p:tav tm="100000">
                                          <p:val>
                                            <p:strVal val="#ppt_x"/>
                                          </p:val>
                                        </p:tav>
                                      </p:tavLst>
                                    </p:anim>
                                    <p:anim calcmode="lin" valueType="num">
                                      <p:cBhvr additive="base">
                                        <p:cTn id="169" dur="500" fill="hold"/>
                                        <p:tgtEl>
                                          <p:spTgt spid="37"/>
                                        </p:tgtEl>
                                        <p:attrNameLst>
                                          <p:attrName>ppt_y</p:attrName>
                                        </p:attrNameLst>
                                      </p:cBhvr>
                                      <p:tavLst>
                                        <p:tav tm="0">
                                          <p:val>
                                            <p:strVal val="1+#ppt_h/2"/>
                                          </p:val>
                                        </p:tav>
                                        <p:tav tm="100000">
                                          <p:val>
                                            <p:strVal val="#ppt_y"/>
                                          </p:val>
                                        </p:tav>
                                      </p:tavLst>
                                    </p:anim>
                                  </p:childTnLst>
                                </p:cTn>
                              </p:par>
                              <p:par>
                                <p:cTn id="170" presetID="2" presetClass="entr" presetSubtype="4" fill="hold" nodeType="withEffect">
                                  <p:stCondLst>
                                    <p:cond delay="0"/>
                                  </p:stCondLst>
                                  <p:childTnLst>
                                    <p:set>
                                      <p:cBhvr>
                                        <p:cTn id="171" dur="1" fill="hold">
                                          <p:stCondLst>
                                            <p:cond delay="0"/>
                                          </p:stCondLst>
                                        </p:cTn>
                                        <p:tgtEl>
                                          <p:spTgt spid="36"/>
                                        </p:tgtEl>
                                        <p:attrNameLst>
                                          <p:attrName>style.visibility</p:attrName>
                                        </p:attrNameLst>
                                      </p:cBhvr>
                                      <p:to>
                                        <p:strVal val="visible"/>
                                      </p:to>
                                    </p:set>
                                    <p:anim calcmode="lin" valueType="num">
                                      <p:cBhvr additive="base">
                                        <p:cTn id="172" dur="500" fill="hold"/>
                                        <p:tgtEl>
                                          <p:spTgt spid="36"/>
                                        </p:tgtEl>
                                        <p:attrNameLst>
                                          <p:attrName>ppt_x</p:attrName>
                                        </p:attrNameLst>
                                      </p:cBhvr>
                                      <p:tavLst>
                                        <p:tav tm="0">
                                          <p:val>
                                            <p:strVal val="#ppt_x"/>
                                          </p:val>
                                        </p:tav>
                                        <p:tav tm="100000">
                                          <p:val>
                                            <p:strVal val="#ppt_x"/>
                                          </p:val>
                                        </p:tav>
                                      </p:tavLst>
                                    </p:anim>
                                    <p:anim calcmode="lin" valueType="num">
                                      <p:cBhvr additive="base">
                                        <p:cTn id="173" dur="500" fill="hold"/>
                                        <p:tgtEl>
                                          <p:spTgt spid="36"/>
                                        </p:tgtEl>
                                        <p:attrNameLst>
                                          <p:attrName>ppt_y</p:attrName>
                                        </p:attrNameLst>
                                      </p:cBhvr>
                                      <p:tavLst>
                                        <p:tav tm="0">
                                          <p:val>
                                            <p:strVal val="1+#ppt_h/2"/>
                                          </p:val>
                                        </p:tav>
                                        <p:tav tm="100000">
                                          <p:val>
                                            <p:strVal val="#ppt_y"/>
                                          </p:val>
                                        </p:tav>
                                      </p:tavLst>
                                    </p:anim>
                                  </p:childTnLst>
                                </p:cTn>
                              </p:par>
                              <p:par>
                                <p:cTn id="174" presetID="2" presetClass="entr" presetSubtype="4" fill="hold" nodeType="withEffect">
                                  <p:stCondLst>
                                    <p:cond delay="0"/>
                                  </p:stCondLst>
                                  <p:childTnLst>
                                    <p:set>
                                      <p:cBhvr>
                                        <p:cTn id="175" dur="1" fill="hold">
                                          <p:stCondLst>
                                            <p:cond delay="0"/>
                                          </p:stCondLst>
                                        </p:cTn>
                                        <p:tgtEl>
                                          <p:spTgt spid="43"/>
                                        </p:tgtEl>
                                        <p:attrNameLst>
                                          <p:attrName>style.visibility</p:attrName>
                                        </p:attrNameLst>
                                      </p:cBhvr>
                                      <p:to>
                                        <p:strVal val="visible"/>
                                      </p:to>
                                    </p:set>
                                    <p:anim calcmode="lin" valueType="num">
                                      <p:cBhvr additive="base">
                                        <p:cTn id="176" dur="500" fill="hold"/>
                                        <p:tgtEl>
                                          <p:spTgt spid="43"/>
                                        </p:tgtEl>
                                        <p:attrNameLst>
                                          <p:attrName>ppt_x</p:attrName>
                                        </p:attrNameLst>
                                      </p:cBhvr>
                                      <p:tavLst>
                                        <p:tav tm="0">
                                          <p:val>
                                            <p:strVal val="#ppt_x"/>
                                          </p:val>
                                        </p:tav>
                                        <p:tav tm="100000">
                                          <p:val>
                                            <p:strVal val="#ppt_x"/>
                                          </p:val>
                                        </p:tav>
                                      </p:tavLst>
                                    </p:anim>
                                    <p:anim calcmode="lin" valueType="num">
                                      <p:cBhvr additive="base">
                                        <p:cTn id="177" dur="500" fill="hold"/>
                                        <p:tgtEl>
                                          <p:spTgt spid="43"/>
                                        </p:tgtEl>
                                        <p:attrNameLst>
                                          <p:attrName>ppt_y</p:attrName>
                                        </p:attrNameLst>
                                      </p:cBhvr>
                                      <p:tavLst>
                                        <p:tav tm="0">
                                          <p:val>
                                            <p:strVal val="1+#ppt_h/2"/>
                                          </p:val>
                                        </p:tav>
                                        <p:tav tm="100000">
                                          <p:val>
                                            <p:strVal val="#ppt_y"/>
                                          </p:val>
                                        </p:tav>
                                      </p:tavLst>
                                    </p:anim>
                                  </p:childTnLst>
                                </p:cTn>
                              </p:par>
                              <p:par>
                                <p:cTn id="178" presetID="2" presetClass="entr" presetSubtype="4" fill="hold" nodeType="withEffect">
                                  <p:stCondLst>
                                    <p:cond delay="0"/>
                                  </p:stCondLst>
                                  <p:childTnLst>
                                    <p:set>
                                      <p:cBhvr>
                                        <p:cTn id="179" dur="1" fill="hold">
                                          <p:stCondLst>
                                            <p:cond delay="0"/>
                                          </p:stCondLst>
                                        </p:cTn>
                                        <p:tgtEl>
                                          <p:spTgt spid="35"/>
                                        </p:tgtEl>
                                        <p:attrNameLst>
                                          <p:attrName>style.visibility</p:attrName>
                                        </p:attrNameLst>
                                      </p:cBhvr>
                                      <p:to>
                                        <p:strVal val="visible"/>
                                      </p:to>
                                    </p:set>
                                    <p:anim calcmode="lin" valueType="num">
                                      <p:cBhvr additive="base">
                                        <p:cTn id="180" dur="500" fill="hold"/>
                                        <p:tgtEl>
                                          <p:spTgt spid="35"/>
                                        </p:tgtEl>
                                        <p:attrNameLst>
                                          <p:attrName>ppt_x</p:attrName>
                                        </p:attrNameLst>
                                      </p:cBhvr>
                                      <p:tavLst>
                                        <p:tav tm="0">
                                          <p:val>
                                            <p:strVal val="#ppt_x"/>
                                          </p:val>
                                        </p:tav>
                                        <p:tav tm="100000">
                                          <p:val>
                                            <p:strVal val="#ppt_x"/>
                                          </p:val>
                                        </p:tav>
                                      </p:tavLst>
                                    </p:anim>
                                    <p:anim calcmode="lin" valueType="num">
                                      <p:cBhvr additive="base">
                                        <p:cTn id="181" dur="500" fill="hold"/>
                                        <p:tgtEl>
                                          <p:spTgt spid="35"/>
                                        </p:tgtEl>
                                        <p:attrNameLst>
                                          <p:attrName>ppt_y</p:attrName>
                                        </p:attrNameLst>
                                      </p:cBhvr>
                                      <p:tavLst>
                                        <p:tav tm="0">
                                          <p:val>
                                            <p:strVal val="1+#ppt_h/2"/>
                                          </p:val>
                                        </p:tav>
                                        <p:tav tm="100000">
                                          <p:val>
                                            <p:strVal val="#ppt_y"/>
                                          </p:val>
                                        </p:tav>
                                      </p:tavLst>
                                    </p:anim>
                                  </p:childTnLst>
                                </p:cTn>
                              </p:par>
                              <p:par>
                                <p:cTn id="182" presetID="2" presetClass="entr" presetSubtype="4" fill="hold" grpId="0" nodeType="withEffect">
                                  <p:stCondLst>
                                    <p:cond delay="0"/>
                                  </p:stCondLst>
                                  <p:childTnLst>
                                    <p:set>
                                      <p:cBhvr>
                                        <p:cTn id="183" dur="1" fill="hold">
                                          <p:stCondLst>
                                            <p:cond delay="0"/>
                                          </p:stCondLst>
                                        </p:cTn>
                                        <p:tgtEl>
                                          <p:spTgt spid="33"/>
                                        </p:tgtEl>
                                        <p:attrNameLst>
                                          <p:attrName>style.visibility</p:attrName>
                                        </p:attrNameLst>
                                      </p:cBhvr>
                                      <p:to>
                                        <p:strVal val="visible"/>
                                      </p:to>
                                    </p:set>
                                    <p:anim calcmode="lin" valueType="num">
                                      <p:cBhvr additive="base">
                                        <p:cTn id="184" dur="500" fill="hold"/>
                                        <p:tgtEl>
                                          <p:spTgt spid="33"/>
                                        </p:tgtEl>
                                        <p:attrNameLst>
                                          <p:attrName>ppt_x</p:attrName>
                                        </p:attrNameLst>
                                      </p:cBhvr>
                                      <p:tavLst>
                                        <p:tav tm="0">
                                          <p:val>
                                            <p:strVal val="#ppt_x"/>
                                          </p:val>
                                        </p:tav>
                                        <p:tav tm="100000">
                                          <p:val>
                                            <p:strVal val="#ppt_x"/>
                                          </p:val>
                                        </p:tav>
                                      </p:tavLst>
                                    </p:anim>
                                    <p:anim calcmode="lin" valueType="num">
                                      <p:cBhvr additive="base">
                                        <p:cTn id="185" dur="500" fill="hold"/>
                                        <p:tgtEl>
                                          <p:spTgt spid="33"/>
                                        </p:tgtEl>
                                        <p:attrNameLst>
                                          <p:attrName>ppt_y</p:attrName>
                                        </p:attrNameLst>
                                      </p:cBhvr>
                                      <p:tavLst>
                                        <p:tav tm="0">
                                          <p:val>
                                            <p:strVal val="1+#ppt_h/2"/>
                                          </p:val>
                                        </p:tav>
                                        <p:tav tm="100000">
                                          <p:val>
                                            <p:strVal val="#ppt_y"/>
                                          </p:val>
                                        </p:tav>
                                      </p:tavLst>
                                    </p:anim>
                                  </p:childTnLst>
                                </p:cTn>
                              </p:par>
                              <p:par>
                                <p:cTn id="186" presetID="2" presetClass="entr" presetSubtype="4" fill="hold" grpId="0" nodeType="withEffect">
                                  <p:stCondLst>
                                    <p:cond delay="0"/>
                                  </p:stCondLst>
                                  <p:childTnLst>
                                    <p:set>
                                      <p:cBhvr>
                                        <p:cTn id="187" dur="1" fill="hold">
                                          <p:stCondLst>
                                            <p:cond delay="0"/>
                                          </p:stCondLst>
                                        </p:cTn>
                                        <p:tgtEl>
                                          <p:spTgt spid="32"/>
                                        </p:tgtEl>
                                        <p:attrNameLst>
                                          <p:attrName>style.visibility</p:attrName>
                                        </p:attrNameLst>
                                      </p:cBhvr>
                                      <p:to>
                                        <p:strVal val="visible"/>
                                      </p:to>
                                    </p:set>
                                    <p:anim calcmode="lin" valueType="num">
                                      <p:cBhvr additive="base">
                                        <p:cTn id="188" dur="500" fill="hold"/>
                                        <p:tgtEl>
                                          <p:spTgt spid="32"/>
                                        </p:tgtEl>
                                        <p:attrNameLst>
                                          <p:attrName>ppt_x</p:attrName>
                                        </p:attrNameLst>
                                      </p:cBhvr>
                                      <p:tavLst>
                                        <p:tav tm="0">
                                          <p:val>
                                            <p:strVal val="#ppt_x"/>
                                          </p:val>
                                        </p:tav>
                                        <p:tav tm="100000">
                                          <p:val>
                                            <p:strVal val="#ppt_x"/>
                                          </p:val>
                                        </p:tav>
                                      </p:tavLst>
                                    </p:anim>
                                    <p:anim calcmode="lin" valueType="num">
                                      <p:cBhvr additive="base">
                                        <p:cTn id="189" dur="500" fill="hold"/>
                                        <p:tgtEl>
                                          <p:spTgt spid="32"/>
                                        </p:tgtEl>
                                        <p:attrNameLst>
                                          <p:attrName>ppt_y</p:attrName>
                                        </p:attrNameLst>
                                      </p:cBhvr>
                                      <p:tavLst>
                                        <p:tav tm="0">
                                          <p:val>
                                            <p:strVal val="1+#ppt_h/2"/>
                                          </p:val>
                                        </p:tav>
                                        <p:tav tm="100000">
                                          <p:val>
                                            <p:strVal val="#ppt_y"/>
                                          </p:val>
                                        </p:tav>
                                      </p:tavLst>
                                    </p:anim>
                                  </p:childTnLst>
                                </p:cTn>
                              </p:par>
                              <p:par>
                                <p:cTn id="190" presetID="2" presetClass="entr" presetSubtype="4" fill="hold" grpId="0" nodeType="withEffect">
                                  <p:stCondLst>
                                    <p:cond delay="0"/>
                                  </p:stCondLst>
                                  <p:childTnLst>
                                    <p:set>
                                      <p:cBhvr>
                                        <p:cTn id="191" dur="1" fill="hold">
                                          <p:stCondLst>
                                            <p:cond delay="0"/>
                                          </p:stCondLst>
                                        </p:cTn>
                                        <p:tgtEl>
                                          <p:spTgt spid="31"/>
                                        </p:tgtEl>
                                        <p:attrNameLst>
                                          <p:attrName>style.visibility</p:attrName>
                                        </p:attrNameLst>
                                      </p:cBhvr>
                                      <p:to>
                                        <p:strVal val="visible"/>
                                      </p:to>
                                    </p:set>
                                    <p:anim calcmode="lin" valueType="num">
                                      <p:cBhvr additive="base">
                                        <p:cTn id="192" dur="500" fill="hold"/>
                                        <p:tgtEl>
                                          <p:spTgt spid="31"/>
                                        </p:tgtEl>
                                        <p:attrNameLst>
                                          <p:attrName>ppt_x</p:attrName>
                                        </p:attrNameLst>
                                      </p:cBhvr>
                                      <p:tavLst>
                                        <p:tav tm="0">
                                          <p:val>
                                            <p:strVal val="#ppt_x"/>
                                          </p:val>
                                        </p:tav>
                                        <p:tav tm="100000">
                                          <p:val>
                                            <p:strVal val="#ppt_x"/>
                                          </p:val>
                                        </p:tav>
                                      </p:tavLst>
                                    </p:anim>
                                    <p:anim calcmode="lin" valueType="num">
                                      <p:cBhvr additive="base">
                                        <p:cTn id="193" dur="500" fill="hold"/>
                                        <p:tgtEl>
                                          <p:spTgt spid="31"/>
                                        </p:tgtEl>
                                        <p:attrNameLst>
                                          <p:attrName>ppt_y</p:attrName>
                                        </p:attrNameLst>
                                      </p:cBhvr>
                                      <p:tavLst>
                                        <p:tav tm="0">
                                          <p:val>
                                            <p:strVal val="1+#ppt_h/2"/>
                                          </p:val>
                                        </p:tav>
                                        <p:tav tm="100000">
                                          <p:val>
                                            <p:strVal val="#ppt_y"/>
                                          </p:val>
                                        </p:tav>
                                      </p:tavLst>
                                    </p:anim>
                                  </p:childTnLst>
                                </p:cTn>
                              </p:par>
                              <p:par>
                                <p:cTn id="194" presetID="2" presetClass="entr" presetSubtype="4" fill="hold" grpId="0" nodeType="withEffect">
                                  <p:stCondLst>
                                    <p:cond delay="0"/>
                                  </p:stCondLst>
                                  <p:childTnLst>
                                    <p:set>
                                      <p:cBhvr>
                                        <p:cTn id="195" dur="1" fill="hold">
                                          <p:stCondLst>
                                            <p:cond delay="0"/>
                                          </p:stCondLst>
                                        </p:cTn>
                                        <p:tgtEl>
                                          <p:spTgt spid="30"/>
                                        </p:tgtEl>
                                        <p:attrNameLst>
                                          <p:attrName>style.visibility</p:attrName>
                                        </p:attrNameLst>
                                      </p:cBhvr>
                                      <p:to>
                                        <p:strVal val="visible"/>
                                      </p:to>
                                    </p:set>
                                    <p:anim calcmode="lin" valueType="num">
                                      <p:cBhvr additive="base">
                                        <p:cTn id="196" dur="500" fill="hold"/>
                                        <p:tgtEl>
                                          <p:spTgt spid="30"/>
                                        </p:tgtEl>
                                        <p:attrNameLst>
                                          <p:attrName>ppt_x</p:attrName>
                                        </p:attrNameLst>
                                      </p:cBhvr>
                                      <p:tavLst>
                                        <p:tav tm="0">
                                          <p:val>
                                            <p:strVal val="#ppt_x"/>
                                          </p:val>
                                        </p:tav>
                                        <p:tav tm="100000">
                                          <p:val>
                                            <p:strVal val="#ppt_x"/>
                                          </p:val>
                                        </p:tav>
                                      </p:tavLst>
                                    </p:anim>
                                    <p:anim calcmode="lin" valueType="num">
                                      <p:cBhvr additive="base">
                                        <p:cTn id="197" dur="500" fill="hold"/>
                                        <p:tgtEl>
                                          <p:spTgt spid="30"/>
                                        </p:tgtEl>
                                        <p:attrNameLst>
                                          <p:attrName>ppt_y</p:attrName>
                                        </p:attrNameLst>
                                      </p:cBhvr>
                                      <p:tavLst>
                                        <p:tav tm="0">
                                          <p:val>
                                            <p:strVal val="1+#ppt_h/2"/>
                                          </p:val>
                                        </p:tav>
                                        <p:tav tm="100000">
                                          <p:val>
                                            <p:strVal val="#ppt_y"/>
                                          </p:val>
                                        </p:tav>
                                      </p:tavLst>
                                    </p:anim>
                                  </p:childTnLst>
                                </p:cTn>
                              </p:par>
                              <p:par>
                                <p:cTn id="198" presetID="2" presetClass="entr" presetSubtype="4" fill="hold" grpId="0" nodeType="withEffect">
                                  <p:stCondLst>
                                    <p:cond delay="0"/>
                                  </p:stCondLst>
                                  <p:childTnLst>
                                    <p:set>
                                      <p:cBhvr>
                                        <p:cTn id="199" dur="1" fill="hold">
                                          <p:stCondLst>
                                            <p:cond delay="0"/>
                                          </p:stCondLst>
                                        </p:cTn>
                                        <p:tgtEl>
                                          <p:spTgt spid="29"/>
                                        </p:tgtEl>
                                        <p:attrNameLst>
                                          <p:attrName>style.visibility</p:attrName>
                                        </p:attrNameLst>
                                      </p:cBhvr>
                                      <p:to>
                                        <p:strVal val="visible"/>
                                      </p:to>
                                    </p:set>
                                    <p:anim calcmode="lin" valueType="num">
                                      <p:cBhvr additive="base">
                                        <p:cTn id="200" dur="500" fill="hold"/>
                                        <p:tgtEl>
                                          <p:spTgt spid="29"/>
                                        </p:tgtEl>
                                        <p:attrNameLst>
                                          <p:attrName>ppt_x</p:attrName>
                                        </p:attrNameLst>
                                      </p:cBhvr>
                                      <p:tavLst>
                                        <p:tav tm="0">
                                          <p:val>
                                            <p:strVal val="#ppt_x"/>
                                          </p:val>
                                        </p:tav>
                                        <p:tav tm="100000">
                                          <p:val>
                                            <p:strVal val="#ppt_x"/>
                                          </p:val>
                                        </p:tav>
                                      </p:tavLst>
                                    </p:anim>
                                    <p:anim calcmode="lin" valueType="num">
                                      <p:cBhvr additive="base">
                                        <p:cTn id="201" dur="500" fill="hold"/>
                                        <p:tgtEl>
                                          <p:spTgt spid="29"/>
                                        </p:tgtEl>
                                        <p:attrNameLst>
                                          <p:attrName>ppt_y</p:attrName>
                                        </p:attrNameLst>
                                      </p:cBhvr>
                                      <p:tavLst>
                                        <p:tav tm="0">
                                          <p:val>
                                            <p:strVal val="1+#ppt_h/2"/>
                                          </p:val>
                                        </p:tav>
                                        <p:tav tm="100000">
                                          <p:val>
                                            <p:strVal val="#ppt_y"/>
                                          </p:val>
                                        </p:tav>
                                      </p:tavLst>
                                    </p:anim>
                                  </p:childTnLst>
                                </p:cTn>
                              </p:par>
                              <p:par>
                                <p:cTn id="202" presetID="2" presetClass="entr" presetSubtype="4" fill="hold" grpId="0" nodeType="withEffect">
                                  <p:stCondLst>
                                    <p:cond delay="0"/>
                                  </p:stCondLst>
                                  <p:childTnLst>
                                    <p:set>
                                      <p:cBhvr>
                                        <p:cTn id="203" dur="1" fill="hold">
                                          <p:stCondLst>
                                            <p:cond delay="0"/>
                                          </p:stCondLst>
                                        </p:cTn>
                                        <p:tgtEl>
                                          <p:spTgt spid="28"/>
                                        </p:tgtEl>
                                        <p:attrNameLst>
                                          <p:attrName>style.visibility</p:attrName>
                                        </p:attrNameLst>
                                      </p:cBhvr>
                                      <p:to>
                                        <p:strVal val="visible"/>
                                      </p:to>
                                    </p:set>
                                    <p:anim calcmode="lin" valueType="num">
                                      <p:cBhvr additive="base">
                                        <p:cTn id="204" dur="500" fill="hold"/>
                                        <p:tgtEl>
                                          <p:spTgt spid="28"/>
                                        </p:tgtEl>
                                        <p:attrNameLst>
                                          <p:attrName>ppt_x</p:attrName>
                                        </p:attrNameLst>
                                      </p:cBhvr>
                                      <p:tavLst>
                                        <p:tav tm="0">
                                          <p:val>
                                            <p:strVal val="#ppt_x"/>
                                          </p:val>
                                        </p:tav>
                                        <p:tav tm="100000">
                                          <p:val>
                                            <p:strVal val="#ppt_x"/>
                                          </p:val>
                                        </p:tav>
                                      </p:tavLst>
                                    </p:anim>
                                    <p:anim calcmode="lin" valueType="num">
                                      <p:cBhvr additive="base">
                                        <p:cTn id="205"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7" grpId="0"/>
      <p:bldP spid="18" grpId="0"/>
      <p:bldP spid="19" grpId="0"/>
      <p:bldP spid="20" grpId="0"/>
      <p:bldP spid="21" grpId="0"/>
      <p:bldP spid="28" grpId="0"/>
      <p:bldP spid="29" grpId="0"/>
      <p:bldP spid="30" grpId="0"/>
      <p:bldP spid="31" grpId="0"/>
      <p:bldP spid="32" grpId="0"/>
      <p:bldP spid="33" grpId="0"/>
      <p:bldP spid="40" grpId="0" animBg="1"/>
      <p:bldP spid="41" grpId="0" animBg="1"/>
      <p:bldP spid="42"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eaLnBrk="1" hangingPunct="1"/>
            <a:r>
              <a:rPr lang="en-US" altLang="en-US" sz="4000" dirty="0" smtClean="0">
                <a:solidFill>
                  <a:schemeClr val="accent3"/>
                </a:solidFill>
              </a:rPr>
              <a:t>Analyzing:</a:t>
            </a:r>
          </a:p>
        </p:txBody>
      </p:sp>
      <p:sp>
        <p:nvSpPr>
          <p:cNvPr id="53251" name="Rectangle 3"/>
          <p:cNvSpPr>
            <a:spLocks noGrp="1" noChangeArrowheads="1"/>
          </p:cNvSpPr>
          <p:nvPr>
            <p:ph type="body" sz="half" idx="1"/>
          </p:nvPr>
        </p:nvSpPr>
        <p:spPr>
          <a:xfrm>
            <a:off x="914400" y="1600200"/>
            <a:ext cx="7772400" cy="5257800"/>
          </a:xfrm>
        </p:spPr>
        <p:txBody>
          <a:bodyPr>
            <a:normAutofit fontScale="92500"/>
          </a:bodyPr>
          <a:lstStyle/>
          <a:p>
            <a:pPr algn="just" eaLnBrk="1" hangingPunct="1">
              <a:spcAft>
                <a:spcPct val="50000"/>
              </a:spcAft>
              <a:buFont typeface="Wingdings" pitchFamily="2" charset="2"/>
              <a:buNone/>
              <a:defRPr/>
            </a:pPr>
            <a:r>
              <a:rPr lang="en-US" altLang="en-US" sz="3200" dirty="0">
                <a:solidFill>
                  <a:srgbClr val="330033"/>
                </a:solidFill>
                <a:latin typeface="+mj-lt"/>
                <a:ea typeface="+mj-ea"/>
              </a:rPr>
              <a:t>Putting It All Together</a:t>
            </a:r>
          </a:p>
          <a:p>
            <a:pPr algn="just" eaLnBrk="1" hangingPunct="1">
              <a:spcAft>
                <a:spcPct val="50000"/>
              </a:spcAft>
              <a:buFont typeface="Wingdings" pitchFamily="2" charset="2"/>
              <a:buNone/>
              <a:defRPr/>
            </a:pPr>
            <a:r>
              <a:rPr lang="en-US" altLang="en-US" sz="3200" dirty="0">
                <a:solidFill>
                  <a:srgbClr val="330033"/>
                </a:solidFill>
                <a:latin typeface="+mj-lt"/>
                <a:ea typeface="+mj-ea"/>
              </a:rPr>
              <a:t>The data, Empirical evidence, Models, Observable experiences</a:t>
            </a:r>
          </a:p>
          <a:p>
            <a:pPr algn="just" eaLnBrk="1" hangingPunct="1">
              <a:spcAft>
                <a:spcPct val="50000"/>
              </a:spcAft>
              <a:buFont typeface="Wingdings" pitchFamily="2" charset="2"/>
              <a:buNone/>
              <a:defRPr/>
            </a:pPr>
            <a:r>
              <a:rPr lang="en-US" altLang="en-US" sz="3200" b="1" dirty="0">
                <a:latin typeface="+mj-lt"/>
              </a:rPr>
              <a:t>Then, </a:t>
            </a:r>
            <a:r>
              <a:rPr lang="en-US" altLang="en-US" sz="3200" dirty="0">
                <a:latin typeface="+mj-lt"/>
              </a:rPr>
              <a:t>giving meaning</a:t>
            </a:r>
          </a:p>
          <a:p>
            <a:pPr algn="just" eaLnBrk="1" hangingPunct="1">
              <a:spcAft>
                <a:spcPct val="50000"/>
              </a:spcAft>
              <a:buFont typeface="Wingdings" pitchFamily="2" charset="2"/>
              <a:buNone/>
              <a:defRPr/>
            </a:pPr>
            <a:r>
              <a:rPr lang="en-US" altLang="en-US" sz="3200" dirty="0">
                <a:latin typeface="+mj-lt"/>
              </a:rPr>
              <a:t>Not reliant on complex statistical calculations</a:t>
            </a:r>
          </a:p>
          <a:p>
            <a:pPr algn="just" eaLnBrk="1" hangingPunct="1">
              <a:spcAft>
                <a:spcPct val="50000"/>
              </a:spcAft>
              <a:buFont typeface="Wingdings" pitchFamily="2" charset="2"/>
              <a:buNone/>
              <a:defRPr/>
            </a:pPr>
            <a:r>
              <a:rPr lang="en-US" altLang="en-US" sz="3200" dirty="0">
                <a:latin typeface="+mj-lt"/>
              </a:rPr>
              <a:t>User-friendly procedures help practitioners systematically identify trends and patterns in action research data</a:t>
            </a:r>
          </a:p>
          <a:p>
            <a:pPr algn="just" eaLnBrk="1" hangingPunct="1">
              <a:spcAft>
                <a:spcPct val="50000"/>
              </a:spcAft>
              <a:buFont typeface="Wingdings" pitchFamily="2" charset="2"/>
              <a:buNone/>
              <a:defRPr/>
            </a:pPr>
            <a:endParaRPr lang="en-US" altLang="en-US" sz="3200" dirty="0">
              <a:latin typeface="+mj-lt"/>
            </a:endParaRPr>
          </a:p>
        </p:txBody>
      </p:sp>
    </p:spTree>
    <p:extLst>
      <p:ext uri="{BB962C8B-B14F-4D97-AF65-F5344CB8AC3E}">
        <p14:creationId xmlns:p14="http://schemas.microsoft.com/office/powerpoint/2010/main" val="1601821586"/>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pPr algn="ctr"/>
            <a:r>
              <a:rPr lang="en-US" sz="3600" b="1" dirty="0" smtClean="0">
                <a:solidFill>
                  <a:schemeClr val="accent3"/>
                </a:solidFill>
              </a:rPr>
              <a:t>Components ---</a:t>
            </a:r>
            <a:endParaRPr lang="en-US" sz="3600" b="1" dirty="0">
              <a:solidFill>
                <a:schemeClr val="accent3"/>
              </a:solidFill>
            </a:endParaRPr>
          </a:p>
        </p:txBody>
      </p:sp>
      <p:sp>
        <p:nvSpPr>
          <p:cNvPr id="3" name="Content Placeholder 2"/>
          <p:cNvSpPr>
            <a:spLocks noGrp="1"/>
          </p:cNvSpPr>
          <p:nvPr>
            <p:ph idx="1"/>
          </p:nvPr>
        </p:nvSpPr>
        <p:spPr>
          <a:xfrm>
            <a:off x="152400" y="914400"/>
            <a:ext cx="8763000" cy="5791200"/>
          </a:xfrm>
        </p:spPr>
        <p:txBody>
          <a:bodyPr>
            <a:normAutofit/>
          </a:bodyPr>
          <a:lstStyle/>
          <a:p>
            <a:pPr marL="1195388" indent="-176213" algn="just">
              <a:buNone/>
            </a:pPr>
            <a:r>
              <a:rPr lang="en-US" b="1" dirty="0" smtClean="0"/>
              <a:t>Results</a:t>
            </a:r>
          </a:p>
          <a:p>
            <a:pPr marL="1195388" indent="-176213" algn="just"/>
            <a:r>
              <a:rPr lang="en-US" dirty="0" smtClean="0"/>
              <a:t>This </a:t>
            </a:r>
            <a:r>
              <a:rPr lang="en-US" dirty="0"/>
              <a:t>section presents an evaluation of the intervention. What were your findings? </a:t>
            </a:r>
            <a:r>
              <a:rPr lang="en-US" dirty="0" smtClean="0"/>
              <a:t>Charts</a:t>
            </a:r>
            <a:r>
              <a:rPr lang="en-US" dirty="0"/>
              <a:t>, graphs and pictures may be used to enhance this section</a:t>
            </a:r>
            <a:r>
              <a:rPr lang="en-US" dirty="0" smtClean="0"/>
              <a:t>.</a:t>
            </a:r>
          </a:p>
          <a:p>
            <a:pPr marL="1195388" indent="-176213" algn="just">
              <a:buNone/>
            </a:pPr>
            <a:r>
              <a:rPr lang="en-US" b="1" dirty="0" smtClean="0"/>
              <a:t>Discussion</a:t>
            </a:r>
          </a:p>
          <a:p>
            <a:pPr marL="1195388" indent="-176213" algn="just"/>
            <a:r>
              <a:rPr lang="en-US" dirty="0" smtClean="0"/>
              <a:t>Discuss the </a:t>
            </a:r>
            <a:r>
              <a:rPr lang="en-US" dirty="0"/>
              <a:t>implications of the </a:t>
            </a:r>
            <a:r>
              <a:rPr lang="en-US" dirty="0" smtClean="0"/>
              <a:t>findings </a:t>
            </a:r>
          </a:p>
          <a:p>
            <a:pPr marL="82296" indent="0">
              <a:buNone/>
            </a:pPr>
            <a:endParaRPr lang="en-US" dirty="0"/>
          </a:p>
        </p:txBody>
      </p:sp>
    </p:spTree>
    <p:extLst>
      <p:ext uri="{BB962C8B-B14F-4D97-AF65-F5344CB8AC3E}">
        <p14:creationId xmlns:p14="http://schemas.microsoft.com/office/powerpoint/2010/main" val="151985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a:solidFill>
                  <a:schemeClr val="accent3"/>
                </a:solidFill>
              </a:rPr>
              <a:t>Components </a:t>
            </a:r>
            <a:r>
              <a:rPr lang="en-US" sz="3600" b="1" dirty="0" smtClean="0">
                <a:solidFill>
                  <a:schemeClr val="accent3"/>
                </a:solidFill>
              </a:rPr>
              <a:t>---</a:t>
            </a:r>
            <a:endParaRPr lang="en-US" sz="3600" b="1" dirty="0">
              <a:solidFill>
                <a:schemeClr val="accent3"/>
              </a:solidFill>
            </a:endParaRPr>
          </a:p>
        </p:txBody>
      </p:sp>
      <p:sp>
        <p:nvSpPr>
          <p:cNvPr id="3" name="Content Placeholder 2"/>
          <p:cNvSpPr>
            <a:spLocks noGrp="1"/>
          </p:cNvSpPr>
          <p:nvPr>
            <p:ph idx="1"/>
          </p:nvPr>
        </p:nvSpPr>
        <p:spPr/>
        <p:txBody>
          <a:bodyPr>
            <a:normAutofit/>
          </a:bodyPr>
          <a:lstStyle/>
          <a:p>
            <a:pPr marL="0" indent="0" algn="just">
              <a:buNone/>
            </a:pPr>
            <a:r>
              <a:rPr lang="en-US" b="1" dirty="0"/>
              <a:t>Summary and Conclusion</a:t>
            </a:r>
            <a:endParaRPr lang="en-US" dirty="0"/>
          </a:p>
          <a:p>
            <a:pPr marL="236538" indent="-236538" algn="just"/>
            <a:r>
              <a:rPr lang="en-US" dirty="0"/>
              <a:t>Reflect on the finding. State any limitations you encountered, what worked or didn’t and reasons why certain outcomes resulted. Identify any changes you would undertake differently during the next cycle of the intervention and why as well as the impact of the intervention on you personally.</a:t>
            </a:r>
          </a:p>
          <a:p>
            <a:endParaRPr lang="en-US" dirty="0"/>
          </a:p>
        </p:txBody>
      </p:sp>
    </p:spTree>
    <p:extLst>
      <p:ext uri="{BB962C8B-B14F-4D97-AF65-F5344CB8AC3E}">
        <p14:creationId xmlns:p14="http://schemas.microsoft.com/office/powerpoint/2010/main" val="2992627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solidFill>
              </a:rPr>
              <a:t>Components---</a:t>
            </a:r>
            <a:endParaRPr lang="en-US" dirty="0">
              <a:solidFill>
                <a:schemeClr val="accent3"/>
              </a:solidFill>
            </a:endParaRPr>
          </a:p>
        </p:txBody>
      </p:sp>
      <p:sp>
        <p:nvSpPr>
          <p:cNvPr id="3" name="Content Placeholder 2"/>
          <p:cNvSpPr>
            <a:spLocks noGrp="1"/>
          </p:cNvSpPr>
          <p:nvPr>
            <p:ph idx="1"/>
          </p:nvPr>
        </p:nvSpPr>
        <p:spPr/>
        <p:txBody>
          <a:bodyPr/>
          <a:lstStyle/>
          <a:p>
            <a:pPr marL="0" indent="0" algn="just">
              <a:buNone/>
            </a:pPr>
            <a:r>
              <a:rPr lang="en-US" b="1" dirty="0" smtClean="0"/>
              <a:t>Implications/Recommendations</a:t>
            </a:r>
            <a:endParaRPr lang="en-US" b="1" dirty="0"/>
          </a:p>
          <a:p>
            <a:pPr marL="236538" indent="-236538" algn="just"/>
            <a:r>
              <a:rPr lang="en-US" dirty="0"/>
              <a:t>Suggest areas for further research on your topic and other recommendations emerging from the study.</a:t>
            </a:r>
          </a:p>
          <a:p>
            <a:pPr marL="82296" indent="0">
              <a:buNone/>
            </a:pPr>
            <a:endParaRPr lang="en-US" dirty="0"/>
          </a:p>
        </p:txBody>
      </p:sp>
    </p:spTree>
    <p:extLst>
      <p:ext uri="{BB962C8B-B14F-4D97-AF65-F5344CB8AC3E}">
        <p14:creationId xmlns:p14="http://schemas.microsoft.com/office/powerpoint/2010/main" val="96120298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a:solidFill>
                  <a:schemeClr val="accent3"/>
                </a:solidFill>
              </a:rPr>
              <a:t>Components </a:t>
            </a:r>
            <a:r>
              <a:rPr lang="en-US" sz="3600" b="1" dirty="0" smtClean="0">
                <a:solidFill>
                  <a:schemeClr val="accent3"/>
                </a:solidFill>
              </a:rPr>
              <a:t>---</a:t>
            </a:r>
            <a:endParaRPr lang="en-US" sz="3600" b="1" dirty="0">
              <a:solidFill>
                <a:schemeClr val="accent3"/>
              </a:solidFill>
            </a:endParaRPr>
          </a:p>
        </p:txBody>
      </p:sp>
      <p:sp>
        <p:nvSpPr>
          <p:cNvPr id="3" name="Content Placeholder 2"/>
          <p:cNvSpPr>
            <a:spLocks noGrp="1"/>
          </p:cNvSpPr>
          <p:nvPr>
            <p:ph idx="1"/>
          </p:nvPr>
        </p:nvSpPr>
        <p:spPr/>
        <p:txBody>
          <a:bodyPr/>
          <a:lstStyle/>
          <a:p>
            <a:pPr marL="0" indent="0" algn="just">
              <a:buNone/>
            </a:pPr>
            <a:r>
              <a:rPr lang="en-US" b="1" dirty="0"/>
              <a:t>References </a:t>
            </a:r>
            <a:endParaRPr lang="en-US" b="1" dirty="0" smtClean="0"/>
          </a:p>
          <a:p>
            <a:pPr marL="236538" indent="-236538" algn="just"/>
            <a:r>
              <a:rPr lang="en-US" dirty="0" smtClean="0"/>
              <a:t>Use </a:t>
            </a:r>
            <a:r>
              <a:rPr lang="en-US" dirty="0"/>
              <a:t>the APA form of referencing</a:t>
            </a:r>
          </a:p>
          <a:p>
            <a:pPr marL="0" indent="0" algn="just">
              <a:buNone/>
            </a:pPr>
            <a:r>
              <a:rPr lang="en-US" b="1" dirty="0"/>
              <a:t>Appendices </a:t>
            </a:r>
            <a:endParaRPr lang="en-US" b="1" dirty="0" smtClean="0"/>
          </a:p>
          <a:p>
            <a:pPr marL="236538" indent="-236538" algn="just"/>
            <a:r>
              <a:rPr lang="en-US" dirty="0" smtClean="0"/>
              <a:t>Include </a:t>
            </a:r>
            <a:r>
              <a:rPr lang="en-US" dirty="0"/>
              <a:t>any copies of questionnaires, consent forms, interview and observation schedules in this section.</a:t>
            </a:r>
          </a:p>
          <a:p>
            <a:endParaRPr lang="en-US" dirty="0"/>
          </a:p>
        </p:txBody>
      </p:sp>
    </p:spTree>
    <p:extLst>
      <p:ext uri="{BB962C8B-B14F-4D97-AF65-F5344CB8AC3E}">
        <p14:creationId xmlns:p14="http://schemas.microsoft.com/office/powerpoint/2010/main" val="284721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3"/>
                </a:solidFill>
              </a:rPr>
              <a:t>Activities</a:t>
            </a:r>
            <a:endParaRPr lang="en-US" dirty="0">
              <a:solidFill>
                <a:schemeClr val="accent3"/>
              </a:solidFill>
            </a:endParaRPr>
          </a:p>
        </p:txBody>
      </p:sp>
      <p:sp>
        <p:nvSpPr>
          <p:cNvPr id="3" name="Content Placeholder 2"/>
          <p:cNvSpPr>
            <a:spLocks noGrp="1"/>
          </p:cNvSpPr>
          <p:nvPr>
            <p:ph idx="1"/>
          </p:nvPr>
        </p:nvSpPr>
        <p:spPr/>
        <p:txBody>
          <a:bodyPr/>
          <a:lstStyle/>
          <a:p>
            <a:pPr marL="0" indent="0">
              <a:buNone/>
            </a:pPr>
            <a:r>
              <a:rPr lang="en-US" b="1" dirty="0" smtClean="0"/>
              <a:t>Activity 2</a:t>
            </a:r>
          </a:p>
          <a:p>
            <a:r>
              <a:rPr lang="en-US" dirty="0" smtClean="0"/>
              <a:t>Write three action research topics</a:t>
            </a:r>
          </a:p>
          <a:p>
            <a:pPr marL="0" indent="0">
              <a:buNone/>
            </a:pPr>
            <a:r>
              <a:rPr lang="en-US" b="1" dirty="0" smtClean="0"/>
              <a:t>Activity 3</a:t>
            </a:r>
          </a:p>
          <a:p>
            <a:r>
              <a:rPr lang="en-US" dirty="0" smtClean="0"/>
              <a:t>Write three action research questions</a:t>
            </a:r>
            <a:endParaRPr lang="en-US" dirty="0"/>
          </a:p>
        </p:txBody>
      </p:sp>
    </p:spTree>
    <p:extLst>
      <p:ext uri="{BB962C8B-B14F-4D97-AF65-F5344CB8AC3E}">
        <p14:creationId xmlns:p14="http://schemas.microsoft.com/office/powerpoint/2010/main" val="40354074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lgn="ctr">
              <a:buNone/>
            </a:pPr>
            <a:r>
              <a:rPr lang="en-US" sz="4800" dirty="0" smtClean="0">
                <a:solidFill>
                  <a:srgbClr val="00B050"/>
                </a:solidFill>
              </a:rPr>
              <a:t>Thank you !!!</a:t>
            </a:r>
            <a:endParaRPr lang="en-US" sz="4800" dirty="0">
              <a:solidFill>
                <a:srgbClr val="00B050"/>
              </a:solidFill>
            </a:endParaRPr>
          </a:p>
        </p:txBody>
      </p:sp>
    </p:spTree>
    <p:extLst>
      <p:ext uri="{BB962C8B-B14F-4D97-AF65-F5344CB8AC3E}">
        <p14:creationId xmlns:p14="http://schemas.microsoft.com/office/powerpoint/2010/main" val="17173067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416" y="304800"/>
            <a:ext cx="7886700" cy="533400"/>
          </a:xfrm>
        </p:spPr>
        <p:txBody>
          <a:bodyPr>
            <a:noAutofit/>
          </a:bodyPr>
          <a:lstStyle/>
          <a:p>
            <a:pPr lvl="1" algn="ctr" rtl="0">
              <a:lnSpc>
                <a:spcPct val="90000"/>
              </a:lnSpc>
              <a:spcBef>
                <a:spcPct val="0"/>
              </a:spcBef>
            </a:pPr>
            <a:r>
              <a:rPr lang="en-US" sz="2800" b="1" dirty="0">
                <a:solidFill>
                  <a:schemeClr val="accent3"/>
                </a:solidFill>
              </a:rPr>
              <a:t>Classifications of a Research</a:t>
            </a:r>
            <a:r>
              <a:rPr lang="en-GB" sz="2800" b="1" dirty="0">
                <a:solidFill>
                  <a:srgbClr val="FF0000"/>
                </a:solidFill>
              </a:rPr>
              <a:t/>
            </a:r>
            <a:br>
              <a:rPr lang="en-GB" sz="2800" b="1" dirty="0">
                <a:solidFill>
                  <a:srgbClr val="FF0000"/>
                </a:solidFill>
              </a:rPr>
            </a:br>
            <a:endParaRPr lang="en-GB" dirty="0">
              <a:solidFill>
                <a:srgbClr val="FF0000"/>
              </a:solidFill>
            </a:endParaRPr>
          </a:p>
        </p:txBody>
      </p:sp>
      <p:sp>
        <p:nvSpPr>
          <p:cNvPr id="3" name="Content Placeholder 2"/>
          <p:cNvSpPr>
            <a:spLocks noGrp="1"/>
          </p:cNvSpPr>
          <p:nvPr>
            <p:ph idx="1"/>
          </p:nvPr>
        </p:nvSpPr>
        <p:spPr>
          <a:xfrm>
            <a:off x="225189" y="762000"/>
            <a:ext cx="8731154" cy="5943600"/>
          </a:xfrm>
        </p:spPr>
        <p:txBody>
          <a:bodyPr/>
          <a:lstStyle/>
          <a:p>
            <a:pPr algn="just"/>
            <a:r>
              <a:rPr lang="en-US" dirty="0" smtClean="0"/>
              <a:t>Classification </a:t>
            </a:r>
            <a:r>
              <a:rPr lang="en-US" dirty="0"/>
              <a:t>is the act or system of methodically arranging a phenomenon in distinct divisions or classes. </a:t>
            </a:r>
            <a:endParaRPr lang="en-US" dirty="0" smtClean="0"/>
          </a:p>
          <a:p>
            <a:pPr algn="just"/>
            <a:r>
              <a:rPr lang="en-US" dirty="0" smtClean="0"/>
              <a:t>Research </a:t>
            </a:r>
            <a:r>
              <a:rPr lang="en-US" dirty="0"/>
              <a:t>studies have been classified in a variety of ways. </a:t>
            </a:r>
            <a:endParaRPr lang="en-US" dirty="0" smtClean="0"/>
          </a:p>
          <a:p>
            <a:pPr algn="just"/>
            <a:r>
              <a:rPr lang="en-US" dirty="0" smtClean="0"/>
              <a:t>Research </a:t>
            </a:r>
            <a:r>
              <a:rPr lang="en-US" dirty="0"/>
              <a:t>can be classified as follows:</a:t>
            </a:r>
            <a:endParaRPr lang="en-GB" sz="1800" dirty="0"/>
          </a:p>
          <a:p>
            <a:pPr marL="1757363" lvl="4" indent="-385763">
              <a:buAutoNum type="arabicPeriod"/>
            </a:pPr>
            <a:r>
              <a:rPr lang="en-US" sz="2800" dirty="0"/>
              <a:t>Quantitative versus Qualitative Research</a:t>
            </a:r>
          </a:p>
          <a:p>
            <a:pPr marL="1757363" lvl="4" indent="-385763">
              <a:buAutoNum type="arabicPeriod"/>
            </a:pPr>
            <a:r>
              <a:rPr lang="en-US" sz="2800" dirty="0"/>
              <a:t>Basic versus Applied Research</a:t>
            </a:r>
            <a:endParaRPr lang="en-GB" sz="1800" dirty="0"/>
          </a:p>
          <a:p>
            <a:pPr marL="1371600" lvl="4" indent="0">
              <a:buNone/>
            </a:pPr>
            <a:endParaRPr lang="en-GB" sz="1500" dirty="0"/>
          </a:p>
          <a:p>
            <a:pPr marL="0" indent="0">
              <a:buNone/>
            </a:pPr>
            <a:endParaRPr lang="en-GB" dirty="0"/>
          </a:p>
        </p:txBody>
      </p:sp>
    </p:spTree>
    <p:extLst>
      <p:ext uri="{BB962C8B-B14F-4D97-AF65-F5344CB8AC3E}">
        <p14:creationId xmlns:p14="http://schemas.microsoft.com/office/powerpoint/2010/main" val="203271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additive="base">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651" y="457200"/>
            <a:ext cx="7886700" cy="368489"/>
          </a:xfrm>
        </p:spPr>
        <p:txBody>
          <a:bodyPr>
            <a:normAutofit fontScale="90000"/>
          </a:bodyPr>
          <a:lstStyle/>
          <a:p>
            <a:pPr algn="ctr"/>
            <a:r>
              <a:rPr lang="en-US" b="1" dirty="0" smtClean="0"/>
              <a:t/>
            </a:r>
            <a:br>
              <a:rPr lang="en-US" b="1" dirty="0" smtClean="0"/>
            </a:br>
            <a:r>
              <a:rPr lang="en-US" sz="4000" b="1" dirty="0" smtClean="0">
                <a:solidFill>
                  <a:schemeClr val="accent3"/>
                </a:solidFill>
              </a:rPr>
              <a:t>Quantitative/Qualitative Research</a:t>
            </a:r>
            <a:r>
              <a:rPr lang="en-GB" b="1" dirty="0" smtClean="0"/>
              <a:t/>
            </a:r>
            <a:br>
              <a:rPr lang="en-GB" b="1" dirty="0" smtClean="0"/>
            </a:br>
            <a:endParaRPr lang="en-GB" b="1" dirty="0"/>
          </a:p>
        </p:txBody>
      </p:sp>
      <p:sp>
        <p:nvSpPr>
          <p:cNvPr id="3" name="Content Placeholder 2"/>
          <p:cNvSpPr>
            <a:spLocks noGrp="1"/>
          </p:cNvSpPr>
          <p:nvPr>
            <p:ph idx="1"/>
          </p:nvPr>
        </p:nvSpPr>
        <p:spPr>
          <a:xfrm>
            <a:off x="245660" y="990600"/>
            <a:ext cx="8710683" cy="5638800"/>
          </a:xfrm>
        </p:spPr>
        <p:txBody>
          <a:bodyPr>
            <a:normAutofit fontScale="85000" lnSpcReduction="10000"/>
          </a:bodyPr>
          <a:lstStyle/>
          <a:p>
            <a:pPr algn="just"/>
            <a:r>
              <a:rPr lang="en-US" dirty="0" smtClean="0"/>
              <a:t>This </a:t>
            </a:r>
            <a:r>
              <a:rPr lang="en-US" dirty="0"/>
              <a:t>is sometimes also referred to as “empirical/positivist vs interpretive/post positivist” paradigm. </a:t>
            </a:r>
            <a:endParaRPr lang="en-US" dirty="0" smtClean="0"/>
          </a:p>
          <a:p>
            <a:pPr algn="just"/>
            <a:r>
              <a:rPr lang="en-US" dirty="0" smtClean="0"/>
              <a:t>Quantitative </a:t>
            </a:r>
            <a:r>
              <a:rPr lang="en-US" dirty="0"/>
              <a:t>research, as the name implies, relies mostly on numerical data such as the use of mathematical tools (especially </a:t>
            </a:r>
            <a:r>
              <a:rPr lang="en-US" dirty="0" smtClean="0"/>
              <a:t>statistics </a:t>
            </a:r>
            <a:r>
              <a:rPr lang="en-US" dirty="0"/>
              <a:t>to explain, predict, and/or control phenomena of interest, using the deductive process for data analysis. </a:t>
            </a:r>
            <a:endParaRPr lang="en-US" dirty="0" smtClean="0"/>
          </a:p>
          <a:p>
            <a:pPr algn="just"/>
            <a:r>
              <a:rPr lang="en-US" dirty="0" smtClean="0"/>
              <a:t>The </a:t>
            </a:r>
            <a:r>
              <a:rPr lang="en-US" dirty="0"/>
              <a:t>epistemological rationale for the quantitative researcher is that there exists a mind-independent and tangible reality “out there” that is knowable to some extent. </a:t>
            </a:r>
            <a:endParaRPr lang="en-US" dirty="0" smtClean="0"/>
          </a:p>
          <a:p>
            <a:pPr algn="just"/>
            <a:r>
              <a:rPr lang="en-US" dirty="0" smtClean="0"/>
              <a:t>Four </a:t>
            </a:r>
            <a:r>
              <a:rPr lang="en-US" dirty="0"/>
              <a:t>types of quantitative research: Descriptive, Correlational, Causal Comparative, and Experimental Research.</a:t>
            </a:r>
            <a:endParaRPr lang="en-GB" dirty="0"/>
          </a:p>
          <a:p>
            <a:endParaRPr lang="en-GB" dirty="0"/>
          </a:p>
        </p:txBody>
      </p:sp>
    </p:spTree>
    <p:extLst>
      <p:ext uri="{BB962C8B-B14F-4D97-AF65-F5344CB8AC3E}">
        <p14:creationId xmlns:p14="http://schemas.microsoft.com/office/powerpoint/2010/main" val="241907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28600"/>
            <a:ext cx="7886700" cy="533400"/>
          </a:xfrm>
        </p:spPr>
        <p:txBody>
          <a:bodyPr>
            <a:noAutofit/>
          </a:bodyPr>
          <a:lstStyle/>
          <a:p>
            <a:pPr algn="ctr"/>
            <a:r>
              <a:rPr lang="en-US" sz="3200" b="1" dirty="0" smtClean="0">
                <a:solidFill>
                  <a:schemeClr val="accent3"/>
                </a:solidFill>
              </a:rPr>
              <a:t>Quantitative/Qualitative Research---</a:t>
            </a:r>
            <a:endParaRPr lang="en-GB" sz="3200" dirty="0">
              <a:solidFill>
                <a:schemeClr val="accent3"/>
              </a:solidFill>
            </a:endParaRPr>
          </a:p>
        </p:txBody>
      </p:sp>
      <p:sp>
        <p:nvSpPr>
          <p:cNvPr id="3" name="Content Placeholder 2"/>
          <p:cNvSpPr>
            <a:spLocks noGrp="1"/>
          </p:cNvSpPr>
          <p:nvPr>
            <p:ph idx="1"/>
          </p:nvPr>
        </p:nvSpPr>
        <p:spPr>
          <a:xfrm>
            <a:off x="227301" y="762000"/>
            <a:ext cx="8649999" cy="5867400"/>
          </a:xfrm>
        </p:spPr>
        <p:txBody>
          <a:bodyPr>
            <a:noAutofit/>
          </a:bodyPr>
          <a:lstStyle/>
          <a:p>
            <a:pPr algn="just"/>
            <a:r>
              <a:rPr lang="en-US" sz="2800" dirty="0"/>
              <a:t>Qualitative research, on the other hand, involves the collection of extensive ‘narrative data’ (i.e. non-numerical data) on many variables over a period of time in order to gain insights into phenomena of interest. </a:t>
            </a:r>
          </a:p>
          <a:p>
            <a:pPr algn="just"/>
            <a:r>
              <a:rPr lang="en-US" sz="2800" dirty="0" err="1" smtClean="0"/>
              <a:t>Eg</a:t>
            </a:r>
            <a:r>
              <a:rPr lang="en-US" sz="2800" dirty="0" smtClean="0"/>
              <a:t>:-A </a:t>
            </a:r>
            <a:r>
              <a:rPr lang="en-US" sz="2800" dirty="0"/>
              <a:t>case study of employer involvement in TVET delivery at </a:t>
            </a:r>
            <a:r>
              <a:rPr lang="en-US" sz="2800" dirty="0" smtClean="0"/>
              <a:t>General Wingate Polytechnic College. </a:t>
            </a:r>
            <a:endParaRPr lang="en-US" sz="2800" dirty="0"/>
          </a:p>
          <a:p>
            <a:pPr algn="just"/>
            <a:r>
              <a:rPr lang="en-US" sz="2800" dirty="0"/>
              <a:t>Its data analysis includes coding of data and production of a verbal synthesis by the inductive process. </a:t>
            </a:r>
          </a:p>
          <a:p>
            <a:pPr algn="just"/>
            <a:r>
              <a:rPr lang="en-US" sz="2800" dirty="0"/>
              <a:t>Five main examples of this approach would include historical research, ethnographic research, case study, grounded theory, and phenomenology.</a:t>
            </a:r>
            <a:endParaRPr lang="en-GB" sz="2800" dirty="0"/>
          </a:p>
          <a:p>
            <a:pPr algn="just"/>
            <a:endParaRPr lang="en-GB" sz="2700" dirty="0"/>
          </a:p>
        </p:txBody>
      </p:sp>
    </p:spTree>
    <p:extLst>
      <p:ext uri="{BB962C8B-B14F-4D97-AF65-F5344CB8AC3E}">
        <p14:creationId xmlns:p14="http://schemas.microsoft.com/office/powerpoint/2010/main" val="222488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anim calcmode="lin" valueType="num">
                                      <p:cBhvr>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886700" cy="473372"/>
          </a:xfrm>
        </p:spPr>
        <p:txBody>
          <a:bodyPr>
            <a:normAutofit fontScale="90000"/>
          </a:bodyPr>
          <a:lstStyle/>
          <a:p>
            <a:pPr algn="ctr"/>
            <a:r>
              <a:rPr lang="en-US" b="1" dirty="0" smtClean="0"/>
              <a:t/>
            </a:r>
            <a:br>
              <a:rPr lang="en-US" b="1" dirty="0" smtClean="0"/>
            </a:br>
            <a:r>
              <a:rPr lang="en-US" b="1" dirty="0" smtClean="0">
                <a:solidFill>
                  <a:schemeClr val="accent3"/>
                </a:solidFill>
              </a:rPr>
              <a:t>Basic/Applied Research</a:t>
            </a:r>
            <a:r>
              <a:rPr lang="en-GB" dirty="0" smtClean="0">
                <a:solidFill>
                  <a:schemeClr val="accent3"/>
                </a:solidFill>
              </a:rPr>
              <a:t/>
            </a:r>
            <a:br>
              <a:rPr lang="en-GB" dirty="0" smtClean="0">
                <a:solidFill>
                  <a:schemeClr val="accent3"/>
                </a:solidFill>
              </a:rPr>
            </a:br>
            <a:endParaRPr lang="en-GB" dirty="0">
              <a:solidFill>
                <a:schemeClr val="accent3"/>
              </a:solidFill>
            </a:endParaRPr>
          </a:p>
        </p:txBody>
      </p:sp>
      <p:sp>
        <p:nvSpPr>
          <p:cNvPr id="3" name="Content Placeholder 2"/>
          <p:cNvSpPr>
            <a:spLocks noGrp="1"/>
          </p:cNvSpPr>
          <p:nvPr>
            <p:ph idx="1"/>
          </p:nvPr>
        </p:nvSpPr>
        <p:spPr>
          <a:xfrm>
            <a:off x="71651" y="914400"/>
            <a:ext cx="8905164" cy="5715000"/>
          </a:xfrm>
        </p:spPr>
        <p:txBody>
          <a:bodyPr>
            <a:normAutofit/>
          </a:bodyPr>
          <a:lstStyle/>
          <a:p>
            <a:pPr algn="just"/>
            <a:r>
              <a:rPr lang="en-US" sz="2400" dirty="0"/>
              <a:t>Basic research, sometimes also called fundamental or pure research, is primarily concerned with the development and advancement/testing of knowledge or theory through verification of hypothesis </a:t>
            </a:r>
          </a:p>
          <a:p>
            <a:pPr marL="0" indent="0" algn="just">
              <a:buNone/>
            </a:pPr>
            <a:r>
              <a:rPr lang="en-US" sz="2400" dirty="0"/>
              <a:t>                   e.g. e = mc</a:t>
            </a:r>
            <a:r>
              <a:rPr lang="en-US" sz="2400" baseline="30000" dirty="0"/>
              <a:t>2</a:t>
            </a:r>
            <a:r>
              <a:rPr lang="en-US" sz="2400" dirty="0"/>
              <a:t> of Einstein </a:t>
            </a:r>
          </a:p>
          <a:p>
            <a:pPr algn="just"/>
            <a:r>
              <a:rPr lang="en-US" sz="2400" dirty="0"/>
              <a:t>It is not particularly concerned with practical application of knowledge to solve everyday problems or to introduce reforms into present practice. </a:t>
            </a:r>
          </a:p>
          <a:p>
            <a:pPr algn="just"/>
            <a:r>
              <a:rPr lang="en-US" sz="2400" dirty="0"/>
              <a:t>Its rationale is that the purpose of science is to describe and explain the world as it is, and not to change it </a:t>
            </a:r>
          </a:p>
          <a:p>
            <a:pPr algn="just"/>
            <a:r>
              <a:rPr lang="en-US" sz="2400" dirty="0"/>
              <a:t>Basic research finds its most comfortable niche in a laboratory setting where control of variables can be maximized. </a:t>
            </a:r>
          </a:p>
          <a:p>
            <a:endParaRPr lang="en-GB" dirty="0"/>
          </a:p>
        </p:txBody>
      </p:sp>
    </p:spTree>
    <p:extLst>
      <p:ext uri="{BB962C8B-B14F-4D97-AF65-F5344CB8AC3E}">
        <p14:creationId xmlns:p14="http://schemas.microsoft.com/office/powerpoint/2010/main" val="3671735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241" y="304800"/>
            <a:ext cx="7886700" cy="534786"/>
          </a:xfrm>
        </p:spPr>
        <p:txBody>
          <a:bodyPr>
            <a:normAutofit fontScale="90000"/>
          </a:bodyPr>
          <a:lstStyle/>
          <a:p>
            <a:pPr algn="ctr"/>
            <a:r>
              <a:rPr lang="en-US" b="1" dirty="0" smtClean="0">
                <a:solidFill>
                  <a:schemeClr val="accent3"/>
                </a:solidFill>
              </a:rPr>
              <a:t>Basic/Applied Research---</a:t>
            </a:r>
            <a:endParaRPr lang="en-GB" dirty="0">
              <a:solidFill>
                <a:schemeClr val="accent3"/>
              </a:solidFill>
            </a:endParaRPr>
          </a:p>
        </p:txBody>
      </p:sp>
      <p:sp>
        <p:nvSpPr>
          <p:cNvPr id="3" name="Content Placeholder 2"/>
          <p:cNvSpPr>
            <a:spLocks noGrp="1"/>
          </p:cNvSpPr>
          <p:nvPr>
            <p:ph idx="1"/>
          </p:nvPr>
        </p:nvSpPr>
        <p:spPr>
          <a:xfrm>
            <a:off x="245660" y="839586"/>
            <a:ext cx="8761862" cy="5713614"/>
          </a:xfrm>
        </p:spPr>
        <p:txBody>
          <a:bodyPr>
            <a:normAutofit fontScale="62500" lnSpcReduction="20000"/>
          </a:bodyPr>
          <a:lstStyle/>
          <a:p>
            <a:r>
              <a:rPr lang="en-US" dirty="0" smtClean="0"/>
              <a:t>In contrast to basic research, applied research is generally concerned with the application of theory to the solution of immediate practical problems. </a:t>
            </a:r>
          </a:p>
          <a:p>
            <a:r>
              <a:rPr lang="en-US" dirty="0" smtClean="0"/>
              <a:t>This may take different forms:</a:t>
            </a:r>
            <a:endParaRPr lang="en-GB" dirty="0" smtClean="0"/>
          </a:p>
          <a:p>
            <a:pPr lvl="0" algn="just"/>
            <a:r>
              <a:rPr lang="en-US" dirty="0" smtClean="0">
                <a:solidFill>
                  <a:srgbClr val="FF0000"/>
                </a:solidFill>
              </a:rPr>
              <a:t>Evaluation Research</a:t>
            </a:r>
            <a:r>
              <a:rPr lang="en-US" dirty="0" smtClean="0"/>
              <a:t> is the systematic process of gathering data to make decisions of quality and relevance.</a:t>
            </a:r>
          </a:p>
          <a:p>
            <a:pPr marL="0" indent="0" algn="just">
              <a:buNone/>
            </a:pPr>
            <a:r>
              <a:rPr lang="en-US" dirty="0" smtClean="0"/>
              <a:t>e.g. How would a cooperative training affect the employability of TVET graduates in Ethiopia?</a:t>
            </a:r>
            <a:endParaRPr lang="en-GB" dirty="0" smtClean="0"/>
          </a:p>
          <a:p>
            <a:pPr lvl="0" algn="just"/>
            <a:r>
              <a:rPr lang="en-US" dirty="0" smtClean="0">
                <a:solidFill>
                  <a:srgbClr val="FF0000"/>
                </a:solidFill>
              </a:rPr>
              <a:t>Action Research</a:t>
            </a:r>
            <a:r>
              <a:rPr lang="en-US" dirty="0" smtClean="0"/>
              <a:t> is a unique form of applied research which is focused on solving specific practical problems through the application of the scientific method. </a:t>
            </a:r>
          </a:p>
          <a:p>
            <a:pPr lvl="0" algn="just"/>
            <a:r>
              <a:rPr lang="en-US" dirty="0" smtClean="0"/>
              <a:t>Its value is primarily confined to those conducting it, and its results may not be generalized beyond the sample used for the study. </a:t>
            </a:r>
          </a:p>
          <a:p>
            <a:pPr marL="0" indent="0" algn="just">
              <a:buNone/>
            </a:pPr>
            <a:r>
              <a:rPr lang="en-US" dirty="0" smtClean="0"/>
              <a:t>e.g. What can be done to significantly reduce high failure rate in Drafting Competency Assessment?</a:t>
            </a:r>
            <a:endParaRPr lang="en-GB" dirty="0" smtClean="0"/>
          </a:p>
          <a:p>
            <a:pPr lvl="0" algn="just"/>
            <a:r>
              <a:rPr lang="en-US" dirty="0" smtClean="0">
                <a:solidFill>
                  <a:srgbClr val="FF0000"/>
                </a:solidFill>
              </a:rPr>
              <a:t>Developmental research/ Design research </a:t>
            </a:r>
            <a:r>
              <a:rPr lang="en-US" dirty="0" smtClean="0"/>
              <a:t>is another form of applied research which is described as a way to establish new procedures, techniques and tools based on specific needs analysis. </a:t>
            </a:r>
          </a:p>
          <a:p>
            <a:pPr lvl="0" algn="just"/>
            <a:r>
              <a:rPr lang="en-US" dirty="0" smtClean="0"/>
              <a:t>It is employed to design and develop an intervention (such as programs, teaching-learning strategies and materials, products and systems).</a:t>
            </a:r>
            <a:endParaRPr lang="en-GB" dirty="0" smtClean="0"/>
          </a:p>
          <a:p>
            <a:endParaRPr lang="en-GB" dirty="0"/>
          </a:p>
        </p:txBody>
      </p:sp>
    </p:spTree>
    <p:extLst>
      <p:ext uri="{BB962C8B-B14F-4D97-AF65-F5344CB8AC3E}">
        <p14:creationId xmlns:p14="http://schemas.microsoft.com/office/powerpoint/2010/main" val="1494845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1000"/>
                                        <p:tgtEl>
                                          <p:spTgt spid="3">
                                            <p:txEl>
                                              <p:pRg st="5" end="5"/>
                                            </p:txEl>
                                          </p:spTgt>
                                        </p:tgtEl>
                                      </p:cBhvr>
                                    </p:animEffect>
                                    <p:anim calcmode="lin" valueType="num">
                                      <p:cBhvr>
                                        <p:cTn id="3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additive="base">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 calcmode="lin" valueType="num">
                                      <p:cBhvr additive="base">
                                        <p:cTn id="5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circle(in)">
                                      <p:cBhvr>
                                        <p:cTn id="56"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592</TotalTime>
  <Words>2794</Words>
  <Application>Microsoft Office PowerPoint</Application>
  <PresentationFormat>On-screen Show (4:3)</PresentationFormat>
  <Paragraphs>265</Paragraphs>
  <Slides>48</Slides>
  <Notes>2</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Solstice</vt:lpstr>
      <vt:lpstr> Genene Abebe (PhD) Research and Community Service Director  E-mail: gagiabtd@yahoo.com Phone: +251 911 46 15 26</vt:lpstr>
      <vt:lpstr>PowerPoint Presentation</vt:lpstr>
      <vt:lpstr>Nature and Meaning of Research</vt:lpstr>
      <vt:lpstr> Characteristics of a research </vt:lpstr>
      <vt:lpstr>Classifications of a Research </vt:lpstr>
      <vt:lpstr> Quantitative/Qualitative Research </vt:lpstr>
      <vt:lpstr>Quantitative/Qualitative Research---</vt:lpstr>
      <vt:lpstr> Basic/Applied Research </vt:lpstr>
      <vt:lpstr>Basic/Applied Research---</vt:lpstr>
      <vt:lpstr>PowerPoint Presentation</vt:lpstr>
      <vt:lpstr>Definition of action research</vt:lpstr>
      <vt:lpstr>Definition of action research---</vt:lpstr>
      <vt:lpstr> Who can do action research? </vt:lpstr>
      <vt:lpstr> Who can do action research?--- </vt:lpstr>
      <vt:lpstr> Why action research? </vt:lpstr>
      <vt:lpstr>Action Research (AR) in TVET </vt:lpstr>
      <vt:lpstr>Characteristics of Action Research </vt:lpstr>
      <vt:lpstr> Comparison of traditional research and action research </vt:lpstr>
      <vt:lpstr>Action research as a cyclic process</vt:lpstr>
      <vt:lpstr>Action research as a cyclic---</vt:lpstr>
      <vt:lpstr>Steps in Action Research</vt:lpstr>
      <vt:lpstr>Steps---</vt:lpstr>
      <vt:lpstr> Steps --- </vt:lpstr>
      <vt:lpstr>Steps---</vt:lpstr>
      <vt:lpstr>Steps---</vt:lpstr>
      <vt:lpstr>Steps---</vt:lpstr>
      <vt:lpstr>Steps---</vt:lpstr>
      <vt:lpstr>Steps---</vt:lpstr>
      <vt:lpstr>Steps---</vt:lpstr>
      <vt:lpstr>Steps---</vt:lpstr>
      <vt:lpstr>Steps---</vt:lpstr>
      <vt:lpstr>Steps---</vt:lpstr>
      <vt:lpstr>Steps---</vt:lpstr>
      <vt:lpstr>Activity</vt:lpstr>
      <vt:lpstr>Components of Action Research report</vt:lpstr>
      <vt:lpstr>Components---</vt:lpstr>
      <vt:lpstr>Introduction</vt:lpstr>
      <vt:lpstr>Components ---</vt:lpstr>
      <vt:lpstr>Literature review---</vt:lpstr>
      <vt:lpstr>Components---</vt:lpstr>
      <vt:lpstr>Procedure of action research data collection techniques</vt:lpstr>
      <vt:lpstr>Analyzing:</vt:lpstr>
      <vt:lpstr>Components ---</vt:lpstr>
      <vt:lpstr>Components ---</vt:lpstr>
      <vt:lpstr>Components---</vt:lpstr>
      <vt:lpstr>Components ---</vt:lpstr>
      <vt:lpstr>Activities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Action research</dc:title>
  <dc:creator>user</dc:creator>
  <cp:lastModifiedBy>user</cp:lastModifiedBy>
  <cp:revision>52</cp:revision>
  <dcterms:created xsi:type="dcterms:W3CDTF">2019-11-07T22:16:08Z</dcterms:created>
  <dcterms:modified xsi:type="dcterms:W3CDTF">2020-02-01T11:14:15Z</dcterms:modified>
</cp:coreProperties>
</file>